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325" r:id="rId2"/>
    <p:sldId id="326" r:id="rId3"/>
    <p:sldId id="327" r:id="rId4"/>
    <p:sldId id="276" r:id="rId5"/>
    <p:sldId id="282" r:id="rId6"/>
    <p:sldId id="292" r:id="rId7"/>
    <p:sldId id="283" r:id="rId8"/>
    <p:sldId id="284" r:id="rId9"/>
    <p:sldId id="285" r:id="rId10"/>
    <p:sldId id="286" r:id="rId11"/>
    <p:sldId id="287" r:id="rId12"/>
    <p:sldId id="288" r:id="rId13"/>
    <p:sldId id="289" r:id="rId14"/>
    <p:sldId id="290" r:id="rId15"/>
    <p:sldId id="291" r:id="rId16"/>
    <p:sldId id="277" r:id="rId17"/>
    <p:sldId id="293" r:id="rId18"/>
    <p:sldId id="294" r:id="rId19"/>
    <p:sldId id="295" r:id="rId20"/>
    <p:sldId id="328" r:id="rId21"/>
    <p:sldId id="329" r:id="rId22"/>
    <p:sldId id="330" r:id="rId23"/>
    <p:sldId id="331" r:id="rId24"/>
    <p:sldId id="332" r:id="rId25"/>
    <p:sldId id="333" r:id="rId26"/>
    <p:sldId id="334" r:id="rId27"/>
    <p:sldId id="335" r:id="rId28"/>
    <p:sldId id="337" r:id="rId29"/>
    <p:sldId id="336" r:id="rId30"/>
    <p:sldId id="296" r:id="rId31"/>
    <p:sldId id="297" r:id="rId32"/>
    <p:sldId id="298" r:id="rId33"/>
    <p:sldId id="301" r:id="rId34"/>
    <p:sldId id="281" r:id="rId35"/>
    <p:sldId id="302" r:id="rId36"/>
    <p:sldId id="303" r:id="rId37"/>
    <p:sldId id="304" r:id="rId38"/>
    <p:sldId id="305" r:id="rId39"/>
    <p:sldId id="306" r:id="rId40"/>
    <p:sldId id="312" r:id="rId41"/>
    <p:sldId id="313" r:id="rId42"/>
    <p:sldId id="307" r:id="rId43"/>
    <p:sldId id="308" r:id="rId44"/>
    <p:sldId id="309" r:id="rId45"/>
    <p:sldId id="310" r:id="rId46"/>
    <p:sldId id="311" r:id="rId47"/>
  </p:sldIdLst>
  <p:sldSz cx="9144000" cy="6858000" type="screen4x3"/>
  <p:notesSz cx="6858000" cy="9144000"/>
  <p:defaultTextStyle>
    <a:defPPr>
      <a:defRPr lang="en"/>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71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a:extLst>
              <a:ext uri="{FF2B5EF4-FFF2-40B4-BE49-F238E27FC236}">
                <a16:creationId xmlns:a16="http://schemas.microsoft.com/office/drawing/2014/main" id="{A90ACB75-3D89-AC3D-F2D7-1BCF977E0D64}"/>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C93449C0-A4FE-DF0A-82A6-2A7E898F470E}"/>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D12F068C-D3B3-9F20-F6D0-A8217E1019FF}"/>
              </a:ext>
            </a:extLst>
          </p:cNvPr>
          <p:cNvSpPr>
            <a:spLocks noGrp="1"/>
          </p:cNvSpPr>
          <p:nvPr>
            <p:ph type="sldNum" sz="quarter" idx="12"/>
          </p:nvPr>
        </p:nvSpPr>
        <p:spPr/>
        <p:txBody>
          <a:bodyPr/>
          <a:lstStyle>
            <a:lvl1pPr>
              <a:defRPr/>
            </a:lvl1pPr>
          </a:lstStyle>
          <a:p>
            <a:pPr>
              <a:defRPr/>
            </a:pPr>
            <a:fld id="{A6C8D768-8298-40E7-8D9D-9D26662AEA2E}" type="slidenum">
              <a:rPr lang="ru-RU" altLang="ru-RU"/>
              <a:pPr>
                <a:defRPr/>
              </a:pPr>
              <a:t>‹#›</a:t>
            </a:fld>
            <a:endParaRPr lang="ru-RU" altLang="ru-RU"/>
          </a:p>
        </p:txBody>
      </p:sp>
    </p:spTree>
    <p:extLst>
      <p:ext uri="{BB962C8B-B14F-4D97-AF65-F5344CB8AC3E}">
        <p14:creationId xmlns:p14="http://schemas.microsoft.com/office/powerpoint/2010/main" val="3076799691"/>
      </p:ext>
    </p:extLst>
  </p:cSld>
  <p:clrMapOvr>
    <a:masterClrMapping/>
  </p:clrMapOvr>
  <p:transition spd="slow">
    <p:strip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B3B30BC-CE58-59D6-291A-FD25E14A527F}"/>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41DD6155-C27B-904C-2BEA-78E38B2C50D2}"/>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9F4478B9-9661-CEC9-F127-11A44B6BAA0E}"/>
              </a:ext>
            </a:extLst>
          </p:cNvPr>
          <p:cNvSpPr>
            <a:spLocks noGrp="1"/>
          </p:cNvSpPr>
          <p:nvPr>
            <p:ph type="sldNum" sz="quarter" idx="12"/>
          </p:nvPr>
        </p:nvSpPr>
        <p:spPr/>
        <p:txBody>
          <a:bodyPr/>
          <a:lstStyle>
            <a:lvl1pPr>
              <a:defRPr/>
            </a:lvl1pPr>
          </a:lstStyle>
          <a:p>
            <a:pPr>
              <a:defRPr/>
            </a:pPr>
            <a:fld id="{3083616C-2A6B-4AA8-A4FD-BC732516AA15}" type="slidenum">
              <a:rPr lang="ru-RU" altLang="ru-RU"/>
              <a:pPr>
                <a:defRPr/>
              </a:pPr>
              <a:t>‹#›</a:t>
            </a:fld>
            <a:endParaRPr lang="ru-RU" altLang="ru-RU"/>
          </a:p>
        </p:txBody>
      </p:sp>
    </p:spTree>
    <p:extLst>
      <p:ext uri="{BB962C8B-B14F-4D97-AF65-F5344CB8AC3E}">
        <p14:creationId xmlns:p14="http://schemas.microsoft.com/office/powerpoint/2010/main" val="865835971"/>
      </p:ext>
    </p:extLst>
  </p:cSld>
  <p:clrMapOvr>
    <a:masterClrMapping/>
  </p:clrMapOvr>
  <p:transition spd="slow">
    <p:strip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B08B4EF-D6CE-C6AB-8324-C70CCF0EFBB5}"/>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FE4715F4-00EB-B302-4913-65328ADD9C68}"/>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91C6235D-4150-D4A3-1A2F-46321DECC1B8}"/>
              </a:ext>
            </a:extLst>
          </p:cNvPr>
          <p:cNvSpPr>
            <a:spLocks noGrp="1"/>
          </p:cNvSpPr>
          <p:nvPr>
            <p:ph type="sldNum" sz="quarter" idx="12"/>
          </p:nvPr>
        </p:nvSpPr>
        <p:spPr/>
        <p:txBody>
          <a:bodyPr/>
          <a:lstStyle>
            <a:lvl1pPr>
              <a:defRPr/>
            </a:lvl1pPr>
          </a:lstStyle>
          <a:p>
            <a:pPr>
              <a:defRPr/>
            </a:pPr>
            <a:fld id="{21BF4969-02FF-411E-BC59-755195425B5F}" type="slidenum">
              <a:rPr lang="ru-RU" altLang="ru-RU"/>
              <a:pPr>
                <a:defRPr/>
              </a:pPr>
              <a:t>‹#›</a:t>
            </a:fld>
            <a:endParaRPr lang="ru-RU" altLang="ru-RU"/>
          </a:p>
        </p:txBody>
      </p:sp>
    </p:spTree>
    <p:extLst>
      <p:ext uri="{BB962C8B-B14F-4D97-AF65-F5344CB8AC3E}">
        <p14:creationId xmlns:p14="http://schemas.microsoft.com/office/powerpoint/2010/main" val="3786011701"/>
      </p:ext>
    </p:extLst>
  </p:cSld>
  <p:clrMapOvr>
    <a:masterClrMapping/>
  </p:clrMapOvr>
  <p:transition spd="slow">
    <p:strip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0C850F6-2AD0-911C-67AB-F45777B9CE9F}"/>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C1BF9D22-38DF-5B61-106C-B0D39BFE30B2}"/>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0F7C0050-9C03-4E1D-8655-1B8AC7C016AC}"/>
              </a:ext>
            </a:extLst>
          </p:cNvPr>
          <p:cNvSpPr>
            <a:spLocks noGrp="1"/>
          </p:cNvSpPr>
          <p:nvPr>
            <p:ph type="sldNum" sz="quarter" idx="12"/>
          </p:nvPr>
        </p:nvSpPr>
        <p:spPr/>
        <p:txBody>
          <a:bodyPr/>
          <a:lstStyle>
            <a:lvl1pPr>
              <a:defRPr/>
            </a:lvl1pPr>
          </a:lstStyle>
          <a:p>
            <a:pPr>
              <a:defRPr/>
            </a:pPr>
            <a:fld id="{A0C80839-E223-4D05-876A-6F5CF8577B36}" type="slidenum">
              <a:rPr lang="ru-RU" altLang="ru-RU"/>
              <a:pPr>
                <a:defRPr/>
              </a:pPr>
              <a:t>‹#›</a:t>
            </a:fld>
            <a:endParaRPr lang="ru-RU" altLang="ru-RU"/>
          </a:p>
        </p:txBody>
      </p:sp>
    </p:spTree>
    <p:extLst>
      <p:ext uri="{BB962C8B-B14F-4D97-AF65-F5344CB8AC3E}">
        <p14:creationId xmlns:p14="http://schemas.microsoft.com/office/powerpoint/2010/main" val="2072418500"/>
      </p:ext>
    </p:extLst>
  </p:cSld>
  <p:clrMapOvr>
    <a:masterClrMapping/>
  </p:clrMapOvr>
  <p:transition spd="slow">
    <p:strip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691CA02A-5E66-72C8-AD46-959D44E12901}"/>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FB329A9E-FE52-6E63-F7A5-F1310777F904}"/>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1E45A923-948B-E3A9-15C1-36B895BE2D21}"/>
              </a:ext>
            </a:extLst>
          </p:cNvPr>
          <p:cNvSpPr>
            <a:spLocks noGrp="1"/>
          </p:cNvSpPr>
          <p:nvPr>
            <p:ph type="sldNum" sz="quarter" idx="12"/>
          </p:nvPr>
        </p:nvSpPr>
        <p:spPr/>
        <p:txBody>
          <a:bodyPr/>
          <a:lstStyle>
            <a:lvl1pPr>
              <a:defRPr/>
            </a:lvl1pPr>
          </a:lstStyle>
          <a:p>
            <a:pPr>
              <a:defRPr/>
            </a:pPr>
            <a:fld id="{5450FA01-48E4-43A5-860B-1CC5A96F0548}" type="slidenum">
              <a:rPr lang="ru-RU" altLang="ru-RU"/>
              <a:pPr>
                <a:defRPr/>
              </a:pPr>
              <a:t>‹#›</a:t>
            </a:fld>
            <a:endParaRPr lang="ru-RU" altLang="ru-RU"/>
          </a:p>
        </p:txBody>
      </p:sp>
    </p:spTree>
    <p:extLst>
      <p:ext uri="{BB962C8B-B14F-4D97-AF65-F5344CB8AC3E}">
        <p14:creationId xmlns:p14="http://schemas.microsoft.com/office/powerpoint/2010/main" val="2462491451"/>
      </p:ext>
    </p:extLst>
  </p:cSld>
  <p:clrMapOvr>
    <a:masterClrMapping/>
  </p:clrMapOvr>
  <p:transition spd="slow">
    <p:strip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a:extLst>
              <a:ext uri="{FF2B5EF4-FFF2-40B4-BE49-F238E27FC236}">
                <a16:creationId xmlns:a16="http://schemas.microsoft.com/office/drawing/2014/main" id="{671A9DE1-8BAB-699E-A827-A064064355AB}"/>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0C3BF3D2-000C-9E9D-2E15-444789446D2C}"/>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42994EFE-A59B-4D2E-357A-88CC8F73ACEE}"/>
              </a:ext>
            </a:extLst>
          </p:cNvPr>
          <p:cNvSpPr>
            <a:spLocks noGrp="1"/>
          </p:cNvSpPr>
          <p:nvPr>
            <p:ph type="sldNum" sz="quarter" idx="12"/>
          </p:nvPr>
        </p:nvSpPr>
        <p:spPr/>
        <p:txBody>
          <a:bodyPr/>
          <a:lstStyle>
            <a:lvl1pPr>
              <a:defRPr/>
            </a:lvl1pPr>
          </a:lstStyle>
          <a:p>
            <a:pPr>
              <a:defRPr/>
            </a:pPr>
            <a:fld id="{69B245A9-7961-47C4-B3EE-148899E6ACA1}" type="slidenum">
              <a:rPr lang="ru-RU" altLang="ru-RU"/>
              <a:pPr>
                <a:defRPr/>
              </a:pPr>
              <a:t>‹#›</a:t>
            </a:fld>
            <a:endParaRPr lang="ru-RU" altLang="ru-RU"/>
          </a:p>
        </p:txBody>
      </p:sp>
    </p:spTree>
    <p:extLst>
      <p:ext uri="{BB962C8B-B14F-4D97-AF65-F5344CB8AC3E}">
        <p14:creationId xmlns:p14="http://schemas.microsoft.com/office/powerpoint/2010/main" val="2412212782"/>
      </p:ext>
    </p:extLst>
  </p:cSld>
  <p:clrMapOvr>
    <a:masterClrMapping/>
  </p:clrMapOvr>
  <p:transition spd="slow">
    <p:strip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a:extLst>
              <a:ext uri="{FF2B5EF4-FFF2-40B4-BE49-F238E27FC236}">
                <a16:creationId xmlns:a16="http://schemas.microsoft.com/office/drawing/2014/main" id="{EA7A0CF8-1885-93B8-CF36-AA8618F34A9A}"/>
              </a:ext>
            </a:extLst>
          </p:cNvPr>
          <p:cNvSpPr>
            <a:spLocks noGrp="1"/>
          </p:cNvSpPr>
          <p:nvPr>
            <p:ph type="dt" sz="half" idx="10"/>
          </p:nvPr>
        </p:nvSpPr>
        <p:spPr/>
        <p:txBody>
          <a:bodyPr/>
          <a:lstStyle>
            <a:lvl1pPr>
              <a:defRPr/>
            </a:lvl1pPr>
          </a:lstStyle>
          <a:p>
            <a:pPr>
              <a:defRPr/>
            </a:pPr>
            <a:endParaRPr lang="ru-RU"/>
          </a:p>
        </p:txBody>
      </p:sp>
      <p:sp>
        <p:nvSpPr>
          <p:cNvPr id="8" name="Нижний колонтитул 4">
            <a:extLst>
              <a:ext uri="{FF2B5EF4-FFF2-40B4-BE49-F238E27FC236}">
                <a16:creationId xmlns:a16="http://schemas.microsoft.com/office/drawing/2014/main" id="{FEF9312C-7361-D62F-C015-776F2311DF6E}"/>
              </a:ext>
            </a:extLst>
          </p:cNvPr>
          <p:cNvSpPr>
            <a:spLocks noGrp="1"/>
          </p:cNvSpPr>
          <p:nvPr>
            <p:ph type="ftr" sz="quarter" idx="11"/>
          </p:nvPr>
        </p:nvSpPr>
        <p:spPr/>
        <p:txBody>
          <a:bodyPr/>
          <a:lstStyle>
            <a:lvl1pPr>
              <a:defRPr/>
            </a:lvl1pPr>
          </a:lstStyle>
          <a:p>
            <a:pPr>
              <a:defRPr/>
            </a:pPr>
            <a:endParaRPr lang="ru-RU"/>
          </a:p>
        </p:txBody>
      </p:sp>
      <p:sp>
        <p:nvSpPr>
          <p:cNvPr id="9" name="Номер слайда 5">
            <a:extLst>
              <a:ext uri="{FF2B5EF4-FFF2-40B4-BE49-F238E27FC236}">
                <a16:creationId xmlns:a16="http://schemas.microsoft.com/office/drawing/2014/main" id="{2A4B46B3-8B2D-A954-8DC7-7BAC0B945BBA}"/>
              </a:ext>
            </a:extLst>
          </p:cNvPr>
          <p:cNvSpPr>
            <a:spLocks noGrp="1"/>
          </p:cNvSpPr>
          <p:nvPr>
            <p:ph type="sldNum" sz="quarter" idx="12"/>
          </p:nvPr>
        </p:nvSpPr>
        <p:spPr/>
        <p:txBody>
          <a:bodyPr/>
          <a:lstStyle>
            <a:lvl1pPr>
              <a:defRPr/>
            </a:lvl1pPr>
          </a:lstStyle>
          <a:p>
            <a:pPr>
              <a:defRPr/>
            </a:pPr>
            <a:fld id="{A1BE2DA3-F32D-4AD2-B79F-0E846FB71355}" type="slidenum">
              <a:rPr lang="ru-RU" altLang="ru-RU"/>
              <a:pPr>
                <a:defRPr/>
              </a:pPr>
              <a:t>‹#›</a:t>
            </a:fld>
            <a:endParaRPr lang="ru-RU" altLang="ru-RU"/>
          </a:p>
        </p:txBody>
      </p:sp>
    </p:spTree>
    <p:extLst>
      <p:ext uri="{BB962C8B-B14F-4D97-AF65-F5344CB8AC3E}">
        <p14:creationId xmlns:p14="http://schemas.microsoft.com/office/powerpoint/2010/main" val="358834998"/>
      </p:ext>
    </p:extLst>
  </p:cSld>
  <p:clrMapOvr>
    <a:masterClrMapping/>
  </p:clrMapOvr>
  <p:transition spd="slow">
    <p:strip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a:extLst>
              <a:ext uri="{FF2B5EF4-FFF2-40B4-BE49-F238E27FC236}">
                <a16:creationId xmlns:a16="http://schemas.microsoft.com/office/drawing/2014/main" id="{846A3D9F-753F-554A-9EF1-A5F9618B734A}"/>
              </a:ext>
            </a:extLst>
          </p:cNvPr>
          <p:cNvSpPr>
            <a:spLocks noGrp="1"/>
          </p:cNvSpPr>
          <p:nvPr>
            <p:ph type="dt" sz="half" idx="10"/>
          </p:nvPr>
        </p:nvSpPr>
        <p:spPr/>
        <p:txBody>
          <a:bodyPr/>
          <a:lstStyle>
            <a:lvl1pPr>
              <a:defRPr/>
            </a:lvl1pPr>
          </a:lstStyle>
          <a:p>
            <a:pPr>
              <a:defRPr/>
            </a:pPr>
            <a:endParaRPr lang="ru-RU"/>
          </a:p>
        </p:txBody>
      </p:sp>
      <p:sp>
        <p:nvSpPr>
          <p:cNvPr id="4" name="Нижний колонтитул 4">
            <a:extLst>
              <a:ext uri="{FF2B5EF4-FFF2-40B4-BE49-F238E27FC236}">
                <a16:creationId xmlns:a16="http://schemas.microsoft.com/office/drawing/2014/main" id="{299D2C9F-9678-AFF1-0771-37EA1DFF8F3D}"/>
              </a:ext>
            </a:extLst>
          </p:cNvPr>
          <p:cNvSpPr>
            <a:spLocks noGrp="1"/>
          </p:cNvSpPr>
          <p:nvPr>
            <p:ph type="ftr" sz="quarter" idx="11"/>
          </p:nvPr>
        </p:nvSpPr>
        <p:spPr/>
        <p:txBody>
          <a:bodyPr/>
          <a:lstStyle>
            <a:lvl1pPr>
              <a:defRPr/>
            </a:lvl1pPr>
          </a:lstStyle>
          <a:p>
            <a:pPr>
              <a:defRPr/>
            </a:pPr>
            <a:endParaRPr lang="ru-RU"/>
          </a:p>
        </p:txBody>
      </p:sp>
      <p:sp>
        <p:nvSpPr>
          <p:cNvPr id="5" name="Номер слайда 5">
            <a:extLst>
              <a:ext uri="{FF2B5EF4-FFF2-40B4-BE49-F238E27FC236}">
                <a16:creationId xmlns:a16="http://schemas.microsoft.com/office/drawing/2014/main" id="{4607869B-4716-EA0D-7F1C-DDBD332DF700}"/>
              </a:ext>
            </a:extLst>
          </p:cNvPr>
          <p:cNvSpPr>
            <a:spLocks noGrp="1"/>
          </p:cNvSpPr>
          <p:nvPr>
            <p:ph type="sldNum" sz="quarter" idx="12"/>
          </p:nvPr>
        </p:nvSpPr>
        <p:spPr/>
        <p:txBody>
          <a:bodyPr/>
          <a:lstStyle>
            <a:lvl1pPr>
              <a:defRPr/>
            </a:lvl1pPr>
          </a:lstStyle>
          <a:p>
            <a:pPr>
              <a:defRPr/>
            </a:pPr>
            <a:fld id="{2A54D791-3D84-4392-8D4D-2AC9D37B03A4}" type="slidenum">
              <a:rPr lang="ru-RU" altLang="ru-RU"/>
              <a:pPr>
                <a:defRPr/>
              </a:pPr>
              <a:t>‹#›</a:t>
            </a:fld>
            <a:endParaRPr lang="ru-RU" altLang="ru-RU"/>
          </a:p>
        </p:txBody>
      </p:sp>
    </p:spTree>
    <p:extLst>
      <p:ext uri="{BB962C8B-B14F-4D97-AF65-F5344CB8AC3E}">
        <p14:creationId xmlns:p14="http://schemas.microsoft.com/office/powerpoint/2010/main" val="2621023258"/>
      </p:ext>
    </p:extLst>
  </p:cSld>
  <p:clrMapOvr>
    <a:masterClrMapping/>
  </p:clrMapOvr>
  <p:transition spd="slow">
    <p:strip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a:extLst>
              <a:ext uri="{FF2B5EF4-FFF2-40B4-BE49-F238E27FC236}">
                <a16:creationId xmlns:a16="http://schemas.microsoft.com/office/drawing/2014/main" id="{C809E698-D96F-C819-22BA-F2819DD818AC}"/>
              </a:ext>
            </a:extLst>
          </p:cNvPr>
          <p:cNvSpPr>
            <a:spLocks noGrp="1"/>
          </p:cNvSpPr>
          <p:nvPr>
            <p:ph type="dt" sz="half" idx="10"/>
          </p:nvPr>
        </p:nvSpPr>
        <p:spPr/>
        <p:txBody>
          <a:bodyPr/>
          <a:lstStyle>
            <a:lvl1pPr>
              <a:defRPr/>
            </a:lvl1pPr>
          </a:lstStyle>
          <a:p>
            <a:pPr>
              <a:defRPr/>
            </a:pPr>
            <a:endParaRPr lang="ru-RU"/>
          </a:p>
        </p:txBody>
      </p:sp>
      <p:sp>
        <p:nvSpPr>
          <p:cNvPr id="3" name="Нижний колонтитул 4">
            <a:extLst>
              <a:ext uri="{FF2B5EF4-FFF2-40B4-BE49-F238E27FC236}">
                <a16:creationId xmlns:a16="http://schemas.microsoft.com/office/drawing/2014/main" id="{2E7CB4F5-EECD-A43B-8847-32FEF9A3EDAC}"/>
              </a:ext>
            </a:extLst>
          </p:cNvPr>
          <p:cNvSpPr>
            <a:spLocks noGrp="1"/>
          </p:cNvSpPr>
          <p:nvPr>
            <p:ph type="ftr" sz="quarter" idx="11"/>
          </p:nvPr>
        </p:nvSpPr>
        <p:spPr/>
        <p:txBody>
          <a:bodyPr/>
          <a:lstStyle>
            <a:lvl1pPr>
              <a:defRPr/>
            </a:lvl1pPr>
          </a:lstStyle>
          <a:p>
            <a:pPr>
              <a:defRPr/>
            </a:pPr>
            <a:endParaRPr lang="ru-RU"/>
          </a:p>
        </p:txBody>
      </p:sp>
      <p:sp>
        <p:nvSpPr>
          <p:cNvPr id="4" name="Номер слайда 5">
            <a:extLst>
              <a:ext uri="{FF2B5EF4-FFF2-40B4-BE49-F238E27FC236}">
                <a16:creationId xmlns:a16="http://schemas.microsoft.com/office/drawing/2014/main" id="{6A0BD030-A328-162A-72A3-A71F1392EC90}"/>
              </a:ext>
            </a:extLst>
          </p:cNvPr>
          <p:cNvSpPr>
            <a:spLocks noGrp="1"/>
          </p:cNvSpPr>
          <p:nvPr>
            <p:ph type="sldNum" sz="quarter" idx="12"/>
          </p:nvPr>
        </p:nvSpPr>
        <p:spPr/>
        <p:txBody>
          <a:bodyPr/>
          <a:lstStyle>
            <a:lvl1pPr>
              <a:defRPr/>
            </a:lvl1pPr>
          </a:lstStyle>
          <a:p>
            <a:pPr>
              <a:defRPr/>
            </a:pPr>
            <a:fld id="{892FBD74-CE68-42C1-AAEA-282684207F85}" type="slidenum">
              <a:rPr lang="ru-RU" altLang="ru-RU"/>
              <a:pPr>
                <a:defRPr/>
              </a:pPr>
              <a:t>‹#›</a:t>
            </a:fld>
            <a:endParaRPr lang="ru-RU" altLang="ru-RU"/>
          </a:p>
        </p:txBody>
      </p:sp>
    </p:spTree>
    <p:extLst>
      <p:ext uri="{BB962C8B-B14F-4D97-AF65-F5344CB8AC3E}">
        <p14:creationId xmlns:p14="http://schemas.microsoft.com/office/powerpoint/2010/main" val="3859711797"/>
      </p:ext>
    </p:extLst>
  </p:cSld>
  <p:clrMapOvr>
    <a:masterClrMapping/>
  </p:clrMapOvr>
  <p:transition spd="slow">
    <p:strip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3">
            <a:extLst>
              <a:ext uri="{FF2B5EF4-FFF2-40B4-BE49-F238E27FC236}">
                <a16:creationId xmlns:a16="http://schemas.microsoft.com/office/drawing/2014/main" id="{5EA6AF65-13FD-8488-6A89-6E639B986FEC}"/>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269601B1-950A-F95E-E63C-5C44F9EABA1F}"/>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65350393-98FF-A047-B067-4A6ED65641E4}"/>
              </a:ext>
            </a:extLst>
          </p:cNvPr>
          <p:cNvSpPr>
            <a:spLocks noGrp="1"/>
          </p:cNvSpPr>
          <p:nvPr>
            <p:ph type="sldNum" sz="quarter" idx="12"/>
          </p:nvPr>
        </p:nvSpPr>
        <p:spPr/>
        <p:txBody>
          <a:bodyPr/>
          <a:lstStyle>
            <a:lvl1pPr>
              <a:defRPr/>
            </a:lvl1pPr>
          </a:lstStyle>
          <a:p>
            <a:pPr>
              <a:defRPr/>
            </a:pPr>
            <a:fld id="{8C68B346-9A40-4163-B617-0C28A9A09CCA}" type="slidenum">
              <a:rPr lang="ru-RU" altLang="ru-RU"/>
              <a:pPr>
                <a:defRPr/>
              </a:pPr>
              <a:t>‹#›</a:t>
            </a:fld>
            <a:endParaRPr lang="ru-RU" altLang="ru-RU"/>
          </a:p>
        </p:txBody>
      </p:sp>
    </p:spTree>
    <p:extLst>
      <p:ext uri="{BB962C8B-B14F-4D97-AF65-F5344CB8AC3E}">
        <p14:creationId xmlns:p14="http://schemas.microsoft.com/office/powerpoint/2010/main" val="1375091689"/>
      </p:ext>
    </p:extLst>
  </p:cSld>
  <p:clrMapOvr>
    <a:masterClrMapping/>
  </p:clrMapOvr>
  <p:transition spd="slow">
    <p:strip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ru-RU" noProof="0"/>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3">
            <a:extLst>
              <a:ext uri="{FF2B5EF4-FFF2-40B4-BE49-F238E27FC236}">
                <a16:creationId xmlns:a16="http://schemas.microsoft.com/office/drawing/2014/main" id="{6ABB3CC9-F496-8412-3B69-42801A841BED}"/>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047FC496-50B5-7761-7FA0-ED73E49C2D63}"/>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3AB58C40-ACC2-4761-05C7-6D225E4A4E1A}"/>
              </a:ext>
            </a:extLst>
          </p:cNvPr>
          <p:cNvSpPr>
            <a:spLocks noGrp="1"/>
          </p:cNvSpPr>
          <p:nvPr>
            <p:ph type="sldNum" sz="quarter" idx="12"/>
          </p:nvPr>
        </p:nvSpPr>
        <p:spPr/>
        <p:txBody>
          <a:bodyPr/>
          <a:lstStyle>
            <a:lvl1pPr>
              <a:defRPr/>
            </a:lvl1pPr>
          </a:lstStyle>
          <a:p>
            <a:pPr>
              <a:defRPr/>
            </a:pPr>
            <a:fld id="{89A7D103-D9DC-4D8D-9D27-8B91F3982323}" type="slidenum">
              <a:rPr lang="ru-RU" altLang="ru-RU"/>
              <a:pPr>
                <a:defRPr/>
              </a:pPr>
              <a:t>‹#›</a:t>
            </a:fld>
            <a:endParaRPr lang="ru-RU" altLang="ru-RU"/>
          </a:p>
        </p:txBody>
      </p:sp>
    </p:spTree>
    <p:extLst>
      <p:ext uri="{BB962C8B-B14F-4D97-AF65-F5344CB8AC3E}">
        <p14:creationId xmlns:p14="http://schemas.microsoft.com/office/powerpoint/2010/main" val="1274189332"/>
      </p:ext>
    </p:extLst>
  </p:cSld>
  <p:clrMapOvr>
    <a:masterClrMapping/>
  </p:clrMapOvr>
  <p:transition spd="slow">
    <p:strip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a:extLst>
              <a:ext uri="{FF2B5EF4-FFF2-40B4-BE49-F238E27FC236}">
                <a16:creationId xmlns:a16="http://schemas.microsoft.com/office/drawing/2014/main" id="{46D529EA-BA40-0C76-0E38-20EBA5042B40}"/>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3" name="Текст 2">
            <a:extLst>
              <a:ext uri="{FF2B5EF4-FFF2-40B4-BE49-F238E27FC236}">
                <a16:creationId xmlns:a16="http://schemas.microsoft.com/office/drawing/2014/main" id="{0F331E3A-BCA5-AAAA-FB39-EBE50CA2B13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07A07B9-42F6-A8F7-5222-2A34489B19B3}"/>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5" name="Нижний колонтитул 4">
            <a:extLst>
              <a:ext uri="{FF2B5EF4-FFF2-40B4-BE49-F238E27FC236}">
                <a16:creationId xmlns:a16="http://schemas.microsoft.com/office/drawing/2014/main" id="{F3DA0CE2-90A8-0E07-5A04-E82EE37324D1}"/>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a:extLst>
              <a:ext uri="{FF2B5EF4-FFF2-40B4-BE49-F238E27FC236}">
                <a16:creationId xmlns:a16="http://schemas.microsoft.com/office/drawing/2014/main" id="{09BA9288-CE74-BF58-A908-15C3ED3B34FB}"/>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5ED9FDCF-CFDC-4767-AF75-2DD558929550}"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ransition spd="slow">
    <p:strips/>
  </p:transition>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4CD37A-8BA8-02B8-159B-FE0342567F72}"/>
              </a:ext>
            </a:extLst>
          </p:cNvPr>
          <p:cNvSpPr>
            <a:spLocks noGrp="1"/>
          </p:cNvSpPr>
          <p:nvPr>
            <p:ph type="title"/>
          </p:nvPr>
        </p:nvSpPr>
        <p:spPr>
          <a:xfrm>
            <a:off x="2414588" y="1214438"/>
            <a:ext cx="6707187" cy="857250"/>
          </a:xfrm>
        </p:spPr>
        <p:txBody>
          <a:bodyPr rtlCol="0">
            <a:normAutofit fontScale="90000"/>
          </a:bodyPr>
          <a:lstStyle/>
          <a:p>
            <a:pPr fontAlgn="auto">
              <a:spcAft>
                <a:spcPts val="0"/>
              </a:spcAft>
              <a:defRPr/>
            </a:pPr>
            <a:r>
              <a:rPr lang="en" sz="3200" b="1" dirty="0"/>
              <a:t>AL-FARABI KAZAKH NATIONAL UNIVERSITY</a:t>
            </a:r>
            <a:endParaRPr lang="ru-RU" sz="3200" b="1" dirty="0"/>
          </a:p>
        </p:txBody>
      </p:sp>
      <p:sp>
        <p:nvSpPr>
          <p:cNvPr id="2051" name="TextBox 3">
            <a:extLst>
              <a:ext uri="{FF2B5EF4-FFF2-40B4-BE49-F238E27FC236}">
                <a16:creationId xmlns:a16="http://schemas.microsoft.com/office/drawing/2014/main" id="{33338A36-EA69-5CC7-56A3-2E7AED02ABDA}"/>
              </a:ext>
            </a:extLst>
          </p:cNvPr>
          <p:cNvSpPr txBox="1">
            <a:spLocks noChangeArrowheads="1"/>
          </p:cNvSpPr>
          <p:nvPr/>
        </p:nvSpPr>
        <p:spPr bwMode="auto">
          <a:xfrm>
            <a:off x="2195513" y="2192338"/>
            <a:ext cx="6480175" cy="9540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2800" b="1">
                <a:latin typeface="Arial" panose="020B0604020202020204" pitchFamily="34" charset="0"/>
              </a:rPr>
              <a:t>Department of political science and political technologies </a:t>
            </a:r>
          </a:p>
        </p:txBody>
      </p:sp>
      <p:sp>
        <p:nvSpPr>
          <p:cNvPr id="2052" name="TextBox 4">
            <a:extLst>
              <a:ext uri="{FF2B5EF4-FFF2-40B4-BE49-F238E27FC236}">
                <a16:creationId xmlns:a16="http://schemas.microsoft.com/office/drawing/2014/main" id="{3035F1FF-39D5-61F7-F3F2-8129AB41725F}"/>
              </a:ext>
            </a:extLst>
          </p:cNvPr>
          <p:cNvSpPr txBox="1">
            <a:spLocks noChangeArrowheads="1"/>
          </p:cNvSpPr>
          <p:nvPr/>
        </p:nvSpPr>
        <p:spPr bwMode="auto">
          <a:xfrm>
            <a:off x="2195513" y="3311525"/>
            <a:ext cx="662463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4400" b="1">
                <a:latin typeface="Arial" panose="020B0604020202020204" pitchFamily="34" charset="0"/>
                <a:cs typeface="Arial" panose="020B0604020202020204" pitchFamily="34" charset="0"/>
              </a:rPr>
              <a:t>Political conflict studies</a:t>
            </a:r>
            <a:endParaRPr lang="ru-RU" altLang="ru-RU" sz="1600" b="1">
              <a:latin typeface="Arial" panose="020B0604020202020204" pitchFamily="34" charset="0"/>
              <a:cs typeface="Arial" panose="020B0604020202020204" pitchFamily="34" charset="0"/>
            </a:endParaRPr>
          </a:p>
        </p:txBody>
      </p:sp>
      <p:sp>
        <p:nvSpPr>
          <p:cNvPr id="2053" name="TextBox 5">
            <a:extLst>
              <a:ext uri="{FF2B5EF4-FFF2-40B4-BE49-F238E27FC236}">
                <a16:creationId xmlns:a16="http://schemas.microsoft.com/office/drawing/2014/main" id="{E1324010-BC33-2B83-7B50-45BFB85E5775}"/>
              </a:ext>
            </a:extLst>
          </p:cNvPr>
          <p:cNvSpPr txBox="1">
            <a:spLocks noChangeArrowheads="1"/>
          </p:cNvSpPr>
          <p:nvPr/>
        </p:nvSpPr>
        <p:spPr bwMode="auto">
          <a:xfrm>
            <a:off x="2339975" y="4306888"/>
            <a:ext cx="324008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2400" b="1">
                <a:latin typeface="Arial" panose="020B0604020202020204" pitchFamily="34" charset="0"/>
              </a:rPr>
              <a:t>Abzhapparova AA</a:t>
            </a:r>
          </a:p>
          <a:p>
            <a:pPr eaLnBrk="1" hangingPunct="1"/>
            <a:r>
              <a:rPr lang="en" altLang="ru-RU" sz="2400" b="1">
                <a:latin typeface="Arial" panose="020B0604020202020204" pitchFamily="34" charset="0"/>
              </a:rPr>
              <a:t>Senior lecturer</a:t>
            </a:r>
            <a:endParaRPr lang="ru-RU" altLang="ru-RU" sz="2400" b="1">
              <a:latin typeface="Arial" panose="020B0604020202020204" pitchFamily="34" charset="0"/>
            </a:endParaRPr>
          </a:p>
        </p:txBody>
      </p:sp>
      <p:pic>
        <p:nvPicPr>
          <p:cNvPr id="2054" name="Рисунок 6">
            <a:extLst>
              <a:ext uri="{FF2B5EF4-FFF2-40B4-BE49-F238E27FC236}">
                <a16:creationId xmlns:a16="http://schemas.microsoft.com/office/drawing/2014/main" id="{0C3A0884-CF9E-4F41-0B9B-9B819800F1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1125538"/>
            <a:ext cx="1296987"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trips/>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C8B5AC1C-6C47-709A-8812-512A3A09B389}"/>
              </a:ext>
            </a:extLst>
          </p:cNvPr>
          <p:cNvSpPr>
            <a:spLocks noGrp="1" noRot="1" noChangeArrowheads="1"/>
          </p:cNvSpPr>
          <p:nvPr>
            <p:ph type="title"/>
          </p:nvPr>
        </p:nvSpPr>
        <p:spPr>
          <a:xfrm>
            <a:off x="457200" y="274638"/>
            <a:ext cx="8229600" cy="777875"/>
          </a:xfrm>
        </p:spPr>
        <p:txBody>
          <a:bodyPr/>
          <a:lstStyle/>
          <a:p>
            <a:pPr algn="ctr"/>
            <a:r>
              <a:rPr lang="en" altLang="ru-RU"/>
              <a:t>Conflict resolution</a:t>
            </a:r>
          </a:p>
        </p:txBody>
      </p:sp>
      <p:sp>
        <p:nvSpPr>
          <p:cNvPr id="62467" name="Rectangle 3">
            <a:extLst>
              <a:ext uri="{FF2B5EF4-FFF2-40B4-BE49-F238E27FC236}">
                <a16:creationId xmlns:a16="http://schemas.microsoft.com/office/drawing/2014/main" id="{8D7C774D-825F-56B5-1FFE-9BE5382F6ECC}"/>
              </a:ext>
            </a:extLst>
          </p:cNvPr>
          <p:cNvSpPr>
            <a:spLocks noGrp="1" noRot="1" noChangeArrowheads="1"/>
          </p:cNvSpPr>
          <p:nvPr>
            <p:ph idx="1"/>
          </p:nvPr>
        </p:nvSpPr>
        <p:spPr>
          <a:xfrm>
            <a:off x="323850" y="1125538"/>
            <a:ext cx="8820150" cy="5732462"/>
          </a:xfrm>
        </p:spPr>
        <p:txBody>
          <a:bodyPr>
            <a:normAutofit/>
          </a:bodyPr>
          <a:lstStyle/>
          <a:p>
            <a:pPr marL="274320" indent="-274320" fontAlgn="auto">
              <a:spcAft>
                <a:spcPts val="0"/>
              </a:spcAft>
              <a:buClr>
                <a:schemeClr val="accent3"/>
              </a:buClr>
              <a:buFont typeface="Wingdings" pitchFamily="2" charset="2"/>
              <a:buNone/>
              <a:defRPr/>
            </a:pPr>
            <a:r>
              <a:rPr lang="en" sz="2400" dirty="0"/>
              <a:t> </a:t>
            </a:r>
            <a:r>
              <a:rPr lang="en" sz="2800" b="1" dirty="0"/>
              <a:t>A type of activity of a management entity aimed at weakening and limiting a conflict, ensuring its development towards resolution.</a:t>
            </a:r>
          </a:p>
          <a:p>
            <a:pPr marL="274320" indent="-274320" fontAlgn="auto">
              <a:spcAft>
                <a:spcPts val="0"/>
              </a:spcAft>
              <a:buClr>
                <a:schemeClr val="accent3"/>
              </a:buClr>
              <a:buFont typeface="Wingdings" pitchFamily="2" charset="2"/>
              <a:buNone/>
              <a:defRPr/>
            </a:pPr>
            <a:r>
              <a:rPr lang="en" sz="2800" b="1" dirty="0"/>
              <a:t>This type of activity is carried out in the following stages:</a:t>
            </a:r>
          </a:p>
          <a:p>
            <a:pPr marL="274320" indent="-274320" fontAlgn="auto">
              <a:spcAft>
                <a:spcPts val="0"/>
              </a:spcAft>
              <a:buClr>
                <a:schemeClr val="accent3"/>
              </a:buClr>
              <a:buFont typeface="Wingdings 2"/>
              <a:buChar char=""/>
              <a:defRPr/>
            </a:pPr>
            <a:r>
              <a:rPr lang="en" sz="2800" b="1" dirty="0"/>
              <a:t>recognition of the reality of the conflict by the conflicting parties;</a:t>
            </a:r>
          </a:p>
          <a:p>
            <a:pPr marL="274320" indent="-274320" fontAlgn="auto">
              <a:spcAft>
                <a:spcPts val="0"/>
              </a:spcAft>
              <a:buClr>
                <a:schemeClr val="accent3"/>
              </a:buClr>
              <a:buFont typeface="Wingdings 2"/>
              <a:buChar char=""/>
              <a:defRPr/>
            </a:pPr>
            <a:r>
              <a:rPr lang="en" sz="2800" b="1" dirty="0"/>
              <a:t>reaching an agreement between the conflicting parties on the recognition and observance of established norms and rules of conflict interaction;</a:t>
            </a:r>
          </a:p>
          <a:p>
            <a:pPr marL="274320" indent="-274320" fontAlgn="auto">
              <a:spcAft>
                <a:spcPts val="0"/>
              </a:spcAft>
              <a:buClr>
                <a:schemeClr val="accent3"/>
              </a:buClr>
              <a:buFont typeface="Wingdings 2"/>
              <a:buChar char=""/>
              <a:defRPr/>
            </a:pPr>
            <a:r>
              <a:rPr lang="en" sz="2800" b="1" dirty="0"/>
              <a:t>creation of appropriate groups to regulate conflict interactions.</a:t>
            </a:r>
          </a:p>
          <a:p>
            <a:pPr marL="274320" indent="-274320" fontAlgn="auto">
              <a:spcAft>
                <a:spcPts val="0"/>
              </a:spcAft>
              <a:buClr>
                <a:schemeClr val="accent3"/>
              </a:buClr>
              <a:buFont typeface="Wingdings 2"/>
              <a:buChar char=""/>
              <a:defRPr/>
            </a:pPr>
            <a:endParaRPr lang="ru-RU" sz="2400" b="1" dirty="0"/>
          </a:p>
          <a:p>
            <a:pPr marL="274320" indent="-274320" fontAlgn="auto">
              <a:spcAft>
                <a:spcPts val="0"/>
              </a:spcAft>
              <a:buClr>
                <a:schemeClr val="accent3"/>
              </a:buClr>
              <a:buFont typeface="Wingdings" pitchFamily="2" charset="2"/>
              <a:buNone/>
              <a:defRPr/>
            </a:pPr>
            <a:endParaRPr lang="ru-RU" sz="2400" b="1" dirty="0"/>
          </a:p>
        </p:txBody>
      </p:sp>
    </p:spTree>
  </p:cSld>
  <p:clrMapOvr>
    <a:masterClrMapping/>
  </p:clrMapOvr>
  <p:transition spd="slow">
    <p:strips/>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6575D70-48B2-71FF-154F-56B67D892FD1}"/>
              </a:ext>
            </a:extLst>
          </p:cNvPr>
          <p:cNvSpPr>
            <a:spLocks noGrp="1" noRot="1" noChangeArrowheads="1"/>
          </p:cNvSpPr>
          <p:nvPr>
            <p:ph type="title"/>
          </p:nvPr>
        </p:nvSpPr>
        <p:spPr>
          <a:xfrm>
            <a:off x="301625" y="228600"/>
            <a:ext cx="8510588" cy="679450"/>
          </a:xfrm>
        </p:spPr>
        <p:txBody>
          <a:bodyPr/>
          <a:lstStyle/>
          <a:p>
            <a:pPr algn="ctr"/>
            <a:r>
              <a:rPr lang="en" altLang="ru-RU" sz="3200"/>
              <a:t>Conflict management technologies</a:t>
            </a:r>
          </a:p>
        </p:txBody>
      </p:sp>
      <p:sp>
        <p:nvSpPr>
          <p:cNvPr id="63491" name="Rectangle 3">
            <a:extLst>
              <a:ext uri="{FF2B5EF4-FFF2-40B4-BE49-F238E27FC236}">
                <a16:creationId xmlns:a16="http://schemas.microsoft.com/office/drawing/2014/main" id="{E041632D-34AF-79FE-1089-36BF8AF7D0A0}"/>
              </a:ext>
            </a:extLst>
          </p:cNvPr>
          <p:cNvSpPr>
            <a:spLocks noGrp="1" noRot="1" noChangeArrowheads="1"/>
          </p:cNvSpPr>
          <p:nvPr>
            <p:ph idx="1"/>
          </p:nvPr>
        </p:nvSpPr>
        <p:spPr>
          <a:xfrm>
            <a:off x="250825" y="765175"/>
            <a:ext cx="8893175" cy="6092825"/>
          </a:xfrm>
        </p:spPr>
        <p:txBody>
          <a:bodyPr/>
          <a:lstStyle/>
          <a:p>
            <a:pPr marL="274320" indent="-274320" fontAlgn="auto">
              <a:spcAft>
                <a:spcPts val="0"/>
              </a:spcAft>
              <a:buClr>
                <a:schemeClr val="accent3"/>
              </a:buClr>
              <a:buFont typeface="Wingdings" pitchFamily="2" charset="2"/>
              <a:buNone/>
              <a:defRPr/>
            </a:pPr>
            <a:r>
              <a:rPr lang="en" sz="3600" u="sng" dirty="0"/>
              <a:t>Informational </a:t>
            </a:r>
            <a:r>
              <a:rPr lang="en" sz="3600" dirty="0"/>
              <a:t>(elimination of information deficit, elimination of rumors).</a:t>
            </a:r>
          </a:p>
          <a:p>
            <a:pPr marL="274320" indent="-274320" fontAlgn="auto">
              <a:spcAft>
                <a:spcPts val="0"/>
              </a:spcAft>
              <a:buClr>
                <a:schemeClr val="accent3"/>
              </a:buClr>
              <a:buFont typeface="Wingdings" pitchFamily="2" charset="2"/>
              <a:buNone/>
              <a:defRPr/>
            </a:pPr>
            <a:r>
              <a:rPr lang="en" sz="3600" u="sng" dirty="0"/>
              <a:t>Communicative </a:t>
            </a:r>
            <a:r>
              <a:rPr lang="en" sz="3600" dirty="0"/>
              <a:t>(organization of communication).</a:t>
            </a:r>
          </a:p>
          <a:p>
            <a:pPr marL="274320" indent="-274320" fontAlgn="auto">
              <a:spcAft>
                <a:spcPts val="0"/>
              </a:spcAft>
              <a:buClr>
                <a:schemeClr val="accent3"/>
              </a:buClr>
              <a:buFont typeface="Wingdings" pitchFamily="2" charset="2"/>
              <a:buNone/>
              <a:defRPr/>
            </a:pPr>
            <a:r>
              <a:rPr lang="en" sz="3600" u="sng" dirty="0"/>
              <a:t>Social and psychological </a:t>
            </a:r>
            <a:r>
              <a:rPr lang="en" sz="3600" dirty="0"/>
              <a:t>(work with informal leaders, strengthening the social and psychological climate)</a:t>
            </a:r>
          </a:p>
          <a:p>
            <a:pPr marL="274320" indent="-274320" fontAlgn="auto">
              <a:spcAft>
                <a:spcPts val="0"/>
              </a:spcAft>
              <a:buClr>
                <a:schemeClr val="accent3"/>
              </a:buClr>
              <a:buFont typeface="Wingdings" pitchFamily="2" charset="2"/>
              <a:buNone/>
              <a:defRPr/>
            </a:pPr>
            <a:r>
              <a:rPr lang="en" sz="3600" u="sng" dirty="0"/>
              <a:t>Organizational </a:t>
            </a:r>
            <a:r>
              <a:rPr lang="en" sz="3600" dirty="0"/>
              <a:t>(resolving personnel issues, effective motivation, changing the conditions of interaction between employees </a:t>
            </a:r>
            <a:r>
              <a:rPr lang="en" dirty="0"/>
              <a:t>)</a:t>
            </a:r>
          </a:p>
        </p:txBody>
      </p:sp>
    </p:spTree>
  </p:cSld>
  <p:clrMapOvr>
    <a:masterClrMapping/>
  </p:clrMapOvr>
  <p:transition spd="slow">
    <p:strips/>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BCA1DE8-3E10-13FD-341B-D6BC0306FC36}"/>
              </a:ext>
            </a:extLst>
          </p:cNvPr>
          <p:cNvSpPr>
            <a:spLocks noGrp="1" noRot="1" noChangeArrowheads="1"/>
          </p:cNvSpPr>
          <p:nvPr>
            <p:ph type="title"/>
          </p:nvPr>
        </p:nvSpPr>
        <p:spPr>
          <a:xfrm>
            <a:off x="323850" y="0"/>
            <a:ext cx="8229600" cy="1143000"/>
          </a:xfrm>
        </p:spPr>
        <p:txBody>
          <a:bodyPr/>
          <a:lstStyle/>
          <a:p>
            <a:pPr algn="ctr"/>
            <a:r>
              <a:rPr lang="en" altLang="ru-RU"/>
              <a:t>Conflict resolution</a:t>
            </a:r>
          </a:p>
        </p:txBody>
      </p:sp>
      <p:sp>
        <p:nvSpPr>
          <p:cNvPr id="64515" name="Rectangle 3">
            <a:extLst>
              <a:ext uri="{FF2B5EF4-FFF2-40B4-BE49-F238E27FC236}">
                <a16:creationId xmlns:a16="http://schemas.microsoft.com/office/drawing/2014/main" id="{2F5E0E17-8FB7-39F5-A058-90BAA113DCA0}"/>
              </a:ext>
            </a:extLst>
          </p:cNvPr>
          <p:cNvSpPr>
            <a:spLocks noGrp="1" noRot="1" noChangeArrowheads="1"/>
          </p:cNvSpPr>
          <p:nvPr>
            <p:ph idx="1"/>
          </p:nvPr>
        </p:nvSpPr>
        <p:spPr>
          <a:xfrm>
            <a:off x="468313" y="1557338"/>
            <a:ext cx="8351837" cy="4868862"/>
          </a:xfrm>
        </p:spPr>
        <p:txBody>
          <a:bodyPr>
            <a:normAutofit lnSpcReduction="10000"/>
          </a:bodyPr>
          <a:lstStyle/>
          <a:p>
            <a:pPr marL="274320" indent="-274320" fontAlgn="auto">
              <a:spcAft>
                <a:spcPts val="0"/>
              </a:spcAft>
              <a:buClr>
                <a:schemeClr val="accent3"/>
              </a:buClr>
              <a:buFont typeface="Wingdings" pitchFamily="2" charset="2"/>
              <a:buNone/>
              <a:defRPr/>
            </a:pPr>
            <a:r>
              <a:rPr lang="en" sz="3200" dirty="0"/>
              <a:t>An activity associated with ending a conflict.</a:t>
            </a:r>
          </a:p>
          <a:p>
            <a:pPr marL="274320" indent="-274320" fontAlgn="auto">
              <a:spcAft>
                <a:spcPts val="0"/>
              </a:spcAft>
              <a:buClr>
                <a:schemeClr val="accent3"/>
              </a:buClr>
              <a:buFont typeface="Wingdings" pitchFamily="2" charset="2"/>
              <a:buNone/>
              <a:defRPr/>
            </a:pPr>
            <a:r>
              <a:rPr lang="en" sz="3200" dirty="0"/>
              <a:t>Complete resolution of the conflict is achieved by eliminating the causes, the subject of the conflict and the conflict situation.</a:t>
            </a:r>
          </a:p>
          <a:p>
            <a:pPr marL="274320" indent="-274320" fontAlgn="auto">
              <a:spcAft>
                <a:spcPts val="0"/>
              </a:spcAft>
              <a:buClr>
                <a:schemeClr val="accent3"/>
              </a:buClr>
              <a:buFont typeface="Wingdings" pitchFamily="2" charset="2"/>
              <a:buNone/>
              <a:defRPr/>
            </a:pPr>
            <a:r>
              <a:rPr lang="en" sz="3200" u="sng" dirty="0"/>
              <a:t>Permission forms </a:t>
            </a:r>
            <a:r>
              <a:rPr lang="en" sz="3200" dirty="0"/>
              <a:t>:</a:t>
            </a:r>
          </a:p>
          <a:p>
            <a:pPr marL="274320" indent="-274320" fontAlgn="auto">
              <a:spcAft>
                <a:spcPts val="0"/>
              </a:spcAft>
              <a:buClr>
                <a:schemeClr val="accent3"/>
              </a:buClr>
              <a:buFont typeface="Wingdings" pitchFamily="2" charset="2"/>
              <a:buNone/>
              <a:defRPr/>
            </a:pPr>
            <a:r>
              <a:rPr lang="en" sz="3200" dirty="0"/>
              <a:t>Cooperation, compromise, withdrawal, concession.</a:t>
            </a:r>
          </a:p>
          <a:p>
            <a:pPr marL="274320" indent="-274320" fontAlgn="auto">
              <a:spcAft>
                <a:spcPts val="0"/>
              </a:spcAft>
              <a:buClr>
                <a:schemeClr val="accent3"/>
              </a:buClr>
              <a:buFont typeface="Wingdings" pitchFamily="2" charset="2"/>
              <a:buNone/>
              <a:defRPr/>
            </a:pPr>
            <a:r>
              <a:rPr lang="en" sz="3200" u="sng" dirty="0"/>
              <a:t>Resolution methods </a:t>
            </a:r>
            <a:r>
              <a:rPr lang="en" sz="3200" dirty="0"/>
              <a:t>:</a:t>
            </a:r>
          </a:p>
          <a:p>
            <a:pPr marL="274320" indent="-274320" fontAlgn="auto">
              <a:spcAft>
                <a:spcPts val="0"/>
              </a:spcAft>
              <a:buClr>
                <a:schemeClr val="accent3"/>
              </a:buClr>
              <a:buFont typeface="Wingdings" pitchFamily="2" charset="2"/>
              <a:buNone/>
              <a:defRPr/>
            </a:pPr>
            <a:r>
              <a:rPr lang="en" sz="3200" dirty="0"/>
              <a:t>administrative;</a:t>
            </a:r>
          </a:p>
          <a:p>
            <a:pPr marL="274320" indent="-274320" fontAlgn="auto">
              <a:spcAft>
                <a:spcPts val="0"/>
              </a:spcAft>
              <a:buClr>
                <a:schemeClr val="accent3"/>
              </a:buClr>
              <a:buFont typeface="Wingdings" pitchFamily="2" charset="2"/>
              <a:buNone/>
              <a:defRPr/>
            </a:pPr>
            <a:r>
              <a:rPr lang="en" sz="3200" dirty="0"/>
              <a:t>pedagogical.</a:t>
            </a:r>
          </a:p>
        </p:txBody>
      </p:sp>
    </p:spTree>
  </p:cSld>
  <p:clrMapOvr>
    <a:masterClrMapping/>
  </p:clrMapOvr>
  <p:transition spd="slow">
    <p:strips/>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4B63601-129F-ED4A-8BEA-3FFF04943F76}"/>
              </a:ext>
            </a:extLst>
          </p:cNvPr>
          <p:cNvSpPr>
            <a:spLocks noGrp="1" noRot="1" noChangeArrowheads="1"/>
          </p:cNvSpPr>
          <p:nvPr>
            <p:ph type="title"/>
          </p:nvPr>
        </p:nvSpPr>
        <p:spPr>
          <a:xfrm>
            <a:off x="395288" y="333375"/>
            <a:ext cx="8229600" cy="1143000"/>
          </a:xfrm>
        </p:spPr>
        <p:txBody>
          <a:bodyPr/>
          <a:lstStyle/>
          <a:p>
            <a:pPr algn="ctr"/>
            <a:r>
              <a:rPr lang="en" altLang="ru-RU" sz="3600"/>
              <a:t>Algorithm of the manager's activities in the process of conflict management</a:t>
            </a:r>
          </a:p>
        </p:txBody>
      </p:sp>
      <p:sp>
        <p:nvSpPr>
          <p:cNvPr id="11267" name="Rectangle 3">
            <a:extLst>
              <a:ext uri="{FF2B5EF4-FFF2-40B4-BE49-F238E27FC236}">
                <a16:creationId xmlns:a16="http://schemas.microsoft.com/office/drawing/2014/main" id="{A6EDC777-A524-B229-5B4E-331E1DEC0C8E}"/>
              </a:ext>
            </a:extLst>
          </p:cNvPr>
          <p:cNvSpPr>
            <a:spLocks noGrp="1" noRot="1" noChangeArrowheads="1"/>
          </p:cNvSpPr>
          <p:nvPr>
            <p:ph idx="1"/>
          </p:nvPr>
        </p:nvSpPr>
        <p:spPr bwMode="auto">
          <a:xfrm>
            <a:off x="301625" y="1412875"/>
            <a:ext cx="8540750" cy="5445125"/>
          </a:xfrm>
        </p:spPr>
        <p:txBody>
          <a:bodyPr wrap="square" numCol="1" anchor="t" anchorCtr="0" compatLnSpc="1">
            <a:prstTxWarp prst="textNoShape">
              <a:avLst/>
            </a:prstTxWarp>
          </a:bodyPr>
          <a:lstStyle/>
          <a:p>
            <a:pPr>
              <a:buFont typeface="Wingdings" panose="05000000000000000000" pitchFamily="2" charset="2"/>
              <a:buNone/>
            </a:pPr>
            <a:r>
              <a:rPr lang="en" altLang="ru-RU" sz="3200"/>
              <a:t>1. Study of the causes of the conflict (observation, analysis of activity results, study of documents, biographical method).</a:t>
            </a:r>
          </a:p>
          <a:p>
            <a:pPr>
              <a:buFont typeface="Wingdings" panose="05000000000000000000" pitchFamily="2" charset="2"/>
              <a:buNone/>
            </a:pPr>
            <a:r>
              <a:rPr lang="en" altLang="ru-RU" sz="3200"/>
              <a:t>2. Limiting the number of participants (redistribution of responsibilities, motivation).</a:t>
            </a:r>
          </a:p>
          <a:p>
            <a:pPr>
              <a:buFont typeface="Wingdings" panose="05000000000000000000" pitchFamily="2" charset="2"/>
              <a:buNone/>
            </a:pPr>
            <a:r>
              <a:rPr lang="en" altLang="ru-RU" sz="3200"/>
              <a:t>3. Additional analysis of the conflict with the help of experts.</a:t>
            </a:r>
          </a:p>
          <a:p>
            <a:pPr>
              <a:buFont typeface="Wingdings" panose="05000000000000000000" pitchFamily="2" charset="2"/>
              <a:buNone/>
            </a:pPr>
            <a:r>
              <a:rPr lang="en" altLang="ru-RU" sz="3200"/>
              <a:t>4. Decision making (administrative, pedagogical </a:t>
            </a:r>
            <a:r>
              <a:rPr lang="en" altLang="ru-RU"/>
              <a:t>).</a:t>
            </a:r>
          </a:p>
          <a:p>
            <a:pPr>
              <a:buFont typeface="Wingdings" panose="05000000000000000000" pitchFamily="2" charset="2"/>
              <a:buNone/>
            </a:pPr>
            <a:endParaRPr lang="ru-RU" altLang="ru-RU"/>
          </a:p>
        </p:txBody>
      </p:sp>
    </p:spTree>
  </p:cSld>
  <p:clrMapOvr>
    <a:masterClrMapping/>
  </p:clrMapOvr>
  <p:transition spd="slow">
    <p:strips/>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4FCEF6D-0045-B1BF-6009-788EF609488C}"/>
              </a:ext>
            </a:extLst>
          </p:cNvPr>
          <p:cNvSpPr>
            <a:spLocks noGrp="1" noRot="1" noChangeArrowheads="1"/>
          </p:cNvSpPr>
          <p:nvPr>
            <p:ph type="title"/>
          </p:nvPr>
        </p:nvSpPr>
        <p:spPr>
          <a:xfrm>
            <a:off x="395288" y="333375"/>
            <a:ext cx="8229600" cy="1143000"/>
          </a:xfrm>
        </p:spPr>
        <p:txBody>
          <a:bodyPr/>
          <a:lstStyle/>
          <a:p>
            <a:pPr algn="ctr"/>
            <a:r>
              <a:rPr lang="en" altLang="ru-RU" sz="3600"/>
              <a:t>Negative factors in making constructive decisions on conflict</a:t>
            </a:r>
          </a:p>
        </p:txBody>
      </p:sp>
      <p:sp>
        <p:nvSpPr>
          <p:cNvPr id="12291" name="Rectangle 3">
            <a:extLst>
              <a:ext uri="{FF2B5EF4-FFF2-40B4-BE49-F238E27FC236}">
                <a16:creationId xmlns:a16="http://schemas.microsoft.com/office/drawing/2014/main" id="{D560E0E7-A0F0-22E3-8EAC-F595FCF98D61}"/>
              </a:ext>
            </a:extLst>
          </p:cNvPr>
          <p:cNvSpPr>
            <a:spLocks noGrp="1" noRot="1" noChangeArrowheads="1"/>
          </p:cNvSpPr>
          <p:nvPr>
            <p:ph idx="1"/>
          </p:nvPr>
        </p:nvSpPr>
        <p:spPr bwMode="auto">
          <a:xfrm>
            <a:off x="395288" y="1484313"/>
            <a:ext cx="8229600" cy="4525962"/>
          </a:xfrm>
        </p:spPr>
        <p:txBody>
          <a:bodyPr wrap="square" numCol="1" anchor="t" anchorCtr="0" compatLnSpc="1">
            <a:prstTxWarp prst="textNoShape">
              <a:avLst/>
            </a:prstTxWarp>
            <a:normAutofit lnSpcReduction="10000"/>
          </a:bodyPr>
          <a:lstStyle/>
          <a:p>
            <a:pPr>
              <a:buFont typeface="Wingdings" panose="05000000000000000000" pitchFamily="2" charset="2"/>
              <a:buNone/>
            </a:pPr>
            <a:r>
              <a:rPr lang="en" altLang="ru-RU" sz="3600"/>
              <a:t>A manager's one-sided judgment about his subordinates.</a:t>
            </a:r>
          </a:p>
          <a:p>
            <a:pPr>
              <a:buFont typeface="Wingdings" panose="05000000000000000000" pitchFamily="2" charset="2"/>
              <a:buNone/>
            </a:pPr>
            <a:r>
              <a:rPr lang="en" altLang="ru-RU" sz="3600"/>
              <a:t>The interests of the manager in the conflict as a member of the team and as an individual.</a:t>
            </a:r>
          </a:p>
          <a:p>
            <a:pPr>
              <a:buFont typeface="Wingdings" panose="05000000000000000000" pitchFamily="2" charset="2"/>
              <a:buNone/>
            </a:pPr>
            <a:r>
              <a:rPr lang="en" altLang="ru-RU" sz="3600"/>
              <a:t>The desire to resolve the conflict as quickly as possible.</a:t>
            </a:r>
          </a:p>
          <a:p>
            <a:pPr>
              <a:buFont typeface="Wingdings" panose="05000000000000000000" pitchFamily="2" charset="2"/>
              <a:buNone/>
            </a:pPr>
            <a:r>
              <a:rPr lang="en" altLang="ru-RU" sz="3600"/>
              <a:t>Interpersonal relationships with conflicting people.</a:t>
            </a:r>
          </a:p>
          <a:p>
            <a:pPr>
              <a:buFont typeface="Wingdings" panose="05000000000000000000" pitchFamily="2" charset="2"/>
              <a:buNone/>
            </a:pPr>
            <a:endParaRPr lang="ru-RU" altLang="ru-RU" sz="3600"/>
          </a:p>
        </p:txBody>
      </p:sp>
    </p:spTree>
  </p:cSld>
  <p:clrMapOvr>
    <a:masterClrMapping/>
  </p:clrMapOvr>
  <p:transition spd="slow">
    <p:strips/>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D3D0746A-D0DA-3E0B-34BB-447003286B0C}"/>
              </a:ext>
            </a:extLst>
          </p:cNvPr>
          <p:cNvSpPr>
            <a:spLocks noGrp="1" noRot="1" noChangeArrowheads="1"/>
          </p:cNvSpPr>
          <p:nvPr>
            <p:ph type="title"/>
          </p:nvPr>
        </p:nvSpPr>
        <p:spPr/>
        <p:txBody>
          <a:bodyPr/>
          <a:lstStyle/>
          <a:p>
            <a:pPr algn="ctr"/>
            <a:r>
              <a:rPr lang="en" altLang="ru-RU" sz="4000"/>
              <a:t>Conflict Management Principles</a:t>
            </a:r>
          </a:p>
        </p:txBody>
      </p:sp>
      <p:sp>
        <p:nvSpPr>
          <p:cNvPr id="36867" name="Rectangle 3">
            <a:extLst>
              <a:ext uri="{FF2B5EF4-FFF2-40B4-BE49-F238E27FC236}">
                <a16:creationId xmlns:a16="http://schemas.microsoft.com/office/drawing/2014/main" id="{9E1D363A-01EF-5441-9725-1565B01B504E}"/>
              </a:ext>
            </a:extLst>
          </p:cNvPr>
          <p:cNvSpPr>
            <a:spLocks noGrp="1" noRot="1" noChangeArrowheads="1"/>
          </p:cNvSpPr>
          <p:nvPr>
            <p:ph idx="1"/>
          </p:nvPr>
        </p:nvSpPr>
        <p:spPr/>
        <p:txBody>
          <a:bodyPr>
            <a:normAutofit lnSpcReduction="10000"/>
          </a:bodyPr>
          <a:lstStyle/>
          <a:p>
            <a:pPr fontAlgn="auto">
              <a:spcAft>
                <a:spcPts val="0"/>
              </a:spcAft>
              <a:buFont typeface="Wingdings" panose="05000000000000000000" pitchFamily="2" charset="2"/>
              <a:buNone/>
              <a:defRPr/>
            </a:pPr>
            <a:r>
              <a:rPr lang="en" altLang="ru-RU" sz="3600"/>
              <a:t>Objectivity and adequacy of conflict assessment.</a:t>
            </a:r>
          </a:p>
          <a:p>
            <a:pPr fontAlgn="auto">
              <a:spcAft>
                <a:spcPts val="0"/>
              </a:spcAft>
              <a:buFont typeface="Wingdings" panose="05000000000000000000" pitchFamily="2" charset="2"/>
              <a:buNone/>
              <a:defRPr/>
            </a:pPr>
            <a:r>
              <a:rPr lang="en" altLang="ru-RU" sz="3600"/>
              <a:t>Specifically, a situational approach.</a:t>
            </a:r>
          </a:p>
          <a:p>
            <a:pPr fontAlgn="auto">
              <a:spcAft>
                <a:spcPts val="0"/>
              </a:spcAft>
              <a:buFont typeface="Wingdings" panose="05000000000000000000" pitchFamily="2" charset="2"/>
              <a:buNone/>
              <a:defRPr/>
            </a:pPr>
            <a:r>
              <a:rPr lang="en" altLang="ru-RU" sz="3600"/>
              <a:t>Publicity.</a:t>
            </a:r>
          </a:p>
          <a:p>
            <a:pPr fontAlgn="auto">
              <a:spcAft>
                <a:spcPts val="0"/>
              </a:spcAft>
              <a:buFont typeface="Wingdings" panose="05000000000000000000" pitchFamily="2" charset="2"/>
              <a:buNone/>
              <a:defRPr/>
            </a:pPr>
            <a:r>
              <a:rPr lang="en" altLang="ru-RU" sz="3600"/>
              <a:t>Democratic influence, reliance on public opinion.</a:t>
            </a:r>
          </a:p>
          <a:p>
            <a:pPr fontAlgn="auto">
              <a:spcAft>
                <a:spcPts val="0"/>
              </a:spcAft>
              <a:buFont typeface="Wingdings" panose="05000000000000000000" pitchFamily="2" charset="2"/>
              <a:buNone/>
              <a:defRPr/>
            </a:pPr>
            <a:r>
              <a:rPr lang="en" altLang="ru-RU" sz="3600"/>
              <a:t>Integrated use of methods and techniques of influence.</a:t>
            </a:r>
          </a:p>
        </p:txBody>
      </p:sp>
    </p:spTree>
  </p:cSld>
  <p:clrMapOvr>
    <a:masterClrMapping/>
  </p:clrMapOvr>
  <p:transition spd="slow">
    <p:strips/>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44BD596-ADEB-E3CB-9508-8787DA6CAEA4}"/>
              </a:ext>
            </a:extLst>
          </p:cNvPr>
          <p:cNvSpPr>
            <a:spLocks noGrp="1" noRot="1" noChangeArrowheads="1"/>
          </p:cNvSpPr>
          <p:nvPr>
            <p:ph type="title"/>
          </p:nvPr>
        </p:nvSpPr>
        <p:spPr/>
        <p:txBody>
          <a:bodyPr/>
          <a:lstStyle/>
          <a:p>
            <a:pPr algn="ctr"/>
            <a:r>
              <a:rPr lang="en" altLang="ru-RU" sz="4000"/>
              <a:t>Theories of personality behavior in conflict</a:t>
            </a:r>
          </a:p>
        </p:txBody>
      </p:sp>
      <p:sp>
        <p:nvSpPr>
          <p:cNvPr id="14339" name="Rectangle 3">
            <a:extLst>
              <a:ext uri="{FF2B5EF4-FFF2-40B4-BE49-F238E27FC236}">
                <a16:creationId xmlns:a16="http://schemas.microsoft.com/office/drawing/2014/main" id="{E3E5AEFC-7D27-6C35-9541-996197FC9B13}"/>
              </a:ext>
            </a:extLst>
          </p:cNvPr>
          <p:cNvSpPr>
            <a:spLocks noGrp="1" noRot="1" noChangeArrowheads="1"/>
          </p:cNvSpPr>
          <p:nvPr>
            <p:ph idx="1"/>
          </p:nvPr>
        </p:nvSpPr>
        <p:spPr bwMode="auto">
          <a:xfrm>
            <a:off x="301625" y="1676400"/>
            <a:ext cx="8540750" cy="5181600"/>
          </a:xfrm>
        </p:spPr>
        <p:txBody>
          <a:bodyPr wrap="square" numCol="1" anchor="t" anchorCtr="0" compatLnSpc="1">
            <a:prstTxWarp prst="textNoShape">
              <a:avLst/>
            </a:prstTxWarp>
          </a:bodyPr>
          <a:lstStyle/>
          <a:p>
            <a:pPr>
              <a:buFont typeface="Wingdings" panose="05000000000000000000" pitchFamily="2" charset="2"/>
              <a:buNone/>
            </a:pPr>
            <a:r>
              <a:rPr lang="en" altLang="ru-RU" sz="3200"/>
              <a:t>Models of personality behavior in conflict.</a:t>
            </a:r>
          </a:p>
          <a:p>
            <a:pPr>
              <a:buFont typeface="Wingdings" panose="05000000000000000000" pitchFamily="2" charset="2"/>
              <a:buNone/>
            </a:pPr>
            <a:r>
              <a:rPr lang="en" altLang="ru-RU" sz="3200" u="sng"/>
              <a:t>Constructive </a:t>
            </a:r>
            <a:r>
              <a:rPr lang="en" altLang="ru-RU" sz="3200"/>
              <a:t>(control emotions, respect the personality of the opponent, observe communication ethics).</a:t>
            </a:r>
          </a:p>
          <a:p>
            <a:pPr>
              <a:buFont typeface="Wingdings" panose="05000000000000000000" pitchFamily="2" charset="2"/>
              <a:buNone/>
            </a:pPr>
            <a:r>
              <a:rPr lang="en" altLang="ru-RU" sz="3200" u="sng"/>
              <a:t>Destructive </a:t>
            </a:r>
            <a:r>
              <a:rPr lang="en" altLang="ru-RU" sz="3200"/>
              <a:t>(emotionality, negative assessment of the opponent, violation of communication ethics).</a:t>
            </a:r>
          </a:p>
          <a:p>
            <a:pPr>
              <a:buFont typeface="Wingdings" panose="05000000000000000000" pitchFamily="2" charset="2"/>
              <a:buNone/>
            </a:pPr>
            <a:r>
              <a:rPr lang="en" altLang="ru-RU" sz="3200" u="sng"/>
              <a:t>Conformist </a:t>
            </a:r>
            <a:r>
              <a:rPr lang="en" altLang="ru-RU" sz="3200"/>
              <a:t>(passivity, inconsistency in opinions).</a:t>
            </a:r>
          </a:p>
        </p:txBody>
      </p:sp>
    </p:spTree>
  </p:cSld>
  <p:clrMapOvr>
    <a:masterClrMapping/>
  </p:clrMapOvr>
  <p:transition spd="slow">
    <p:strips/>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656BB07-3812-2783-C202-563F75BC2BDD}"/>
              </a:ext>
            </a:extLst>
          </p:cNvPr>
          <p:cNvSpPr>
            <a:spLocks noGrp="1" noRot="1" noChangeArrowheads="1"/>
          </p:cNvSpPr>
          <p:nvPr>
            <p:ph type="title"/>
          </p:nvPr>
        </p:nvSpPr>
        <p:spPr/>
        <p:txBody>
          <a:bodyPr/>
          <a:lstStyle/>
          <a:p>
            <a:pPr algn="ctr"/>
            <a:r>
              <a:rPr lang="en" altLang="ru-RU" sz="4000"/>
              <a:t>Conflict Management Strategies</a:t>
            </a:r>
          </a:p>
        </p:txBody>
      </p:sp>
      <p:sp>
        <p:nvSpPr>
          <p:cNvPr id="15363" name="Rectangle 3">
            <a:extLst>
              <a:ext uri="{FF2B5EF4-FFF2-40B4-BE49-F238E27FC236}">
                <a16:creationId xmlns:a16="http://schemas.microsoft.com/office/drawing/2014/main" id="{F94B25D9-08BF-6F40-952B-8EFC5A6AAB2D}"/>
              </a:ext>
            </a:extLst>
          </p:cNvPr>
          <p:cNvSpPr>
            <a:spLocks noGrp="1" noRot="1" noChangeArrowheads="1"/>
          </p:cNvSpPr>
          <p:nvPr>
            <p:ph idx="1"/>
          </p:nvPr>
        </p:nvSpPr>
        <p:spPr bwMode="auto">
          <a:xfrm>
            <a:off x="301625" y="1676400"/>
            <a:ext cx="8540750" cy="5181600"/>
          </a:xfrm>
        </p:spPr>
        <p:txBody>
          <a:bodyPr wrap="square" numCol="1" anchor="t" anchorCtr="0" compatLnSpc="1">
            <a:prstTxWarp prst="textNoShape">
              <a:avLst/>
            </a:prstTxWarp>
          </a:bodyPr>
          <a:lstStyle/>
          <a:p>
            <a:r>
              <a:rPr lang="en" altLang="ru-RU" sz="2800" b="1"/>
              <a:t>Competition</a:t>
            </a:r>
          </a:p>
          <a:p>
            <a:r>
              <a:rPr lang="en" altLang="ru-RU" sz="2800" b="1"/>
              <a:t>Cooperation</a:t>
            </a:r>
          </a:p>
          <a:p>
            <a:r>
              <a:rPr lang="en" altLang="ru-RU" sz="2800" b="1"/>
              <a:t>Compromise</a:t>
            </a:r>
          </a:p>
          <a:p>
            <a:r>
              <a:rPr lang="en" altLang="ru-RU" sz="2800" b="1"/>
              <a:t>Adaptation</a:t>
            </a:r>
          </a:p>
          <a:p>
            <a:r>
              <a:rPr lang="en" altLang="ru-RU" sz="2800" b="1"/>
              <a:t>Care.</a:t>
            </a:r>
          </a:p>
          <a:p>
            <a:pPr>
              <a:buFont typeface="Wingdings" panose="05000000000000000000" pitchFamily="2" charset="2"/>
              <a:buNone/>
            </a:pPr>
            <a:r>
              <a:rPr lang="en" altLang="ru-RU" sz="2800" b="1" u="sng"/>
              <a:t>The choice of strategy of behavior in a conflict depends on three circumstances:</a:t>
            </a:r>
          </a:p>
          <a:p>
            <a:r>
              <a:rPr lang="en" altLang="ru-RU" sz="2800" b="1"/>
              <a:t>Subject of conflict</a:t>
            </a:r>
          </a:p>
          <a:p>
            <a:r>
              <a:rPr lang="en" altLang="ru-RU" sz="2800" b="1"/>
              <a:t>Values of interpersonal relationships</a:t>
            </a:r>
          </a:p>
          <a:p>
            <a:r>
              <a:rPr lang="en" altLang="ru-RU" sz="2800" b="1"/>
              <a:t>Individually - psychological characteristics of the individual.</a:t>
            </a:r>
          </a:p>
        </p:txBody>
      </p:sp>
    </p:spTree>
  </p:cSld>
  <p:clrMapOvr>
    <a:masterClrMapping/>
  </p:clrMapOvr>
  <p:transition spd="slow">
    <p:strips/>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F7AE830-5F1D-2125-A4A4-54DC28C748B4}"/>
              </a:ext>
            </a:extLst>
          </p:cNvPr>
          <p:cNvSpPr>
            <a:spLocks noGrp="1" noRot="1" noChangeArrowheads="1"/>
          </p:cNvSpPr>
          <p:nvPr>
            <p:ph type="title"/>
          </p:nvPr>
        </p:nvSpPr>
        <p:spPr/>
        <p:txBody>
          <a:bodyPr/>
          <a:lstStyle/>
          <a:p>
            <a:pPr algn="ctr"/>
            <a:r>
              <a:rPr lang="en" altLang="ru-RU" sz="4000"/>
              <a:t>Competition is the desire for a one-sided win.</a:t>
            </a:r>
          </a:p>
        </p:txBody>
      </p:sp>
      <p:sp>
        <p:nvSpPr>
          <p:cNvPr id="70659" name="Rectangle 3">
            <a:extLst>
              <a:ext uri="{FF2B5EF4-FFF2-40B4-BE49-F238E27FC236}">
                <a16:creationId xmlns:a16="http://schemas.microsoft.com/office/drawing/2014/main" id="{2D26A0B6-7FBE-38B1-BA04-30B461502187}"/>
              </a:ext>
            </a:extLst>
          </p:cNvPr>
          <p:cNvSpPr>
            <a:spLocks noGrp="1" noRot="1" noChangeArrowheads="1"/>
          </p:cNvSpPr>
          <p:nvPr>
            <p:ph idx="1"/>
          </p:nvPr>
        </p:nvSpPr>
        <p:spPr>
          <a:xfrm>
            <a:off x="323850" y="1676400"/>
            <a:ext cx="8569325" cy="5181600"/>
          </a:xfrm>
        </p:spPr>
        <p:txBody>
          <a:bodyPr/>
          <a:lstStyle/>
          <a:p>
            <a:pPr marL="274320" indent="-274320" fontAlgn="auto">
              <a:spcAft>
                <a:spcPts val="0"/>
              </a:spcAft>
              <a:buClr>
                <a:schemeClr val="accent3"/>
              </a:buClr>
              <a:buFont typeface="Wingdings" pitchFamily="2" charset="2"/>
              <a:buNone/>
              <a:defRPr/>
            </a:pPr>
            <a:r>
              <a:rPr lang="en" sz="2800" dirty="0"/>
              <a:t> </a:t>
            </a:r>
            <a:r>
              <a:rPr lang="en" sz="2800" b="1" dirty="0"/>
              <a:t>You have sufficient power and authority and it seems obvious to you that the solution you propose is the best.</a:t>
            </a:r>
          </a:p>
          <a:p>
            <a:pPr marL="274320" indent="-274320" fontAlgn="auto">
              <a:spcAft>
                <a:spcPts val="0"/>
              </a:spcAft>
              <a:buClr>
                <a:schemeClr val="accent3"/>
              </a:buClr>
              <a:buFont typeface="Wingdings" pitchFamily="2" charset="2"/>
              <a:buNone/>
              <a:defRPr/>
            </a:pPr>
            <a:r>
              <a:rPr lang="en" sz="2800" b="1" dirty="0"/>
              <a:t>You feel like you have no other choice and nothing to lose.</a:t>
            </a:r>
          </a:p>
          <a:p>
            <a:pPr marL="274320" indent="-274320" fontAlgn="auto">
              <a:spcAft>
                <a:spcPts val="0"/>
              </a:spcAft>
              <a:buClr>
                <a:schemeClr val="accent3"/>
              </a:buClr>
              <a:buFont typeface="Wingdings" pitchFamily="2" charset="2"/>
              <a:buNone/>
              <a:defRPr/>
            </a:pPr>
            <a:r>
              <a:rPr lang="en" sz="2800" b="1" dirty="0"/>
              <a:t>You have to make an unpopular decision and you have the authority to take that step.</a:t>
            </a:r>
          </a:p>
          <a:p>
            <a:pPr marL="274320" indent="-274320" fontAlgn="auto">
              <a:spcAft>
                <a:spcPts val="0"/>
              </a:spcAft>
              <a:buClr>
                <a:schemeClr val="accent3"/>
              </a:buClr>
              <a:buFont typeface="Wingdings" pitchFamily="2" charset="2"/>
              <a:buNone/>
              <a:defRPr/>
            </a:pPr>
            <a:r>
              <a:rPr lang="en" sz="2800" b="1" dirty="0"/>
              <a:t>Interacting with subordinates who prefer an authoritarian management style.</a:t>
            </a:r>
          </a:p>
        </p:txBody>
      </p:sp>
    </p:spTree>
  </p:cSld>
  <p:clrMapOvr>
    <a:masterClrMapping/>
  </p:clrMapOvr>
  <p:transition spd="slow">
    <p:strips/>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D88E6F45-D4AC-1D43-5615-A9216FE8D708}"/>
              </a:ext>
            </a:extLst>
          </p:cNvPr>
          <p:cNvSpPr>
            <a:spLocks noGrp="1" noRot="1" noChangeArrowheads="1"/>
          </p:cNvSpPr>
          <p:nvPr>
            <p:ph type="title"/>
          </p:nvPr>
        </p:nvSpPr>
        <p:spPr>
          <a:xfrm>
            <a:off x="457200" y="274638"/>
            <a:ext cx="8229600" cy="1498600"/>
          </a:xfrm>
        </p:spPr>
        <p:txBody>
          <a:bodyPr rtlCol="0">
            <a:normAutofit/>
          </a:bodyPr>
          <a:lstStyle/>
          <a:p>
            <a:pPr algn="ctr" fontAlgn="auto">
              <a:spcAft>
                <a:spcPts val="0"/>
              </a:spcAft>
              <a:defRPr/>
            </a:pPr>
            <a:r>
              <a:rPr lang="en" sz="4000" dirty="0"/>
              <a:t>Cooperation is finding the most acceptable solution for both parties.</a:t>
            </a:r>
          </a:p>
        </p:txBody>
      </p:sp>
      <p:sp>
        <p:nvSpPr>
          <p:cNvPr id="17411" name="Rectangle 3">
            <a:extLst>
              <a:ext uri="{FF2B5EF4-FFF2-40B4-BE49-F238E27FC236}">
                <a16:creationId xmlns:a16="http://schemas.microsoft.com/office/drawing/2014/main" id="{EE5A6B09-A1DB-02C1-BE08-8FE75EA09645}"/>
              </a:ext>
            </a:extLst>
          </p:cNvPr>
          <p:cNvSpPr>
            <a:spLocks noGrp="1" noRot="1" noChangeArrowheads="1"/>
          </p:cNvSpPr>
          <p:nvPr>
            <p:ph idx="1"/>
          </p:nvPr>
        </p:nvSpPr>
        <p:spPr bwMode="auto">
          <a:xfrm>
            <a:off x="301625" y="1844675"/>
            <a:ext cx="8540750" cy="5013325"/>
          </a:xfrm>
        </p:spPr>
        <p:txBody>
          <a:bodyPr wrap="square" numCol="1" anchor="t" anchorCtr="0" compatLnSpc="1">
            <a:prstTxWarp prst="textNoShape">
              <a:avLst/>
            </a:prstTxWarp>
          </a:bodyPr>
          <a:lstStyle/>
          <a:p>
            <a:pPr>
              <a:buFont typeface="Wingdings" panose="05000000000000000000" pitchFamily="2" charset="2"/>
              <a:buNone/>
            </a:pPr>
            <a:r>
              <a:rPr lang="en" altLang="ru-RU" sz="3600"/>
              <a:t>If each approach to the problem is important and does not allow for compromise solutions, it is nevertheless necessary to find a common solution.</a:t>
            </a:r>
          </a:p>
          <a:p>
            <a:pPr>
              <a:buFont typeface="Wingdings" panose="05000000000000000000" pitchFamily="2" charset="2"/>
              <a:buNone/>
            </a:pPr>
            <a:r>
              <a:rPr lang="en" altLang="ru-RU" sz="3600"/>
              <a:t>The main goal is to gain joint work experience.</a:t>
            </a:r>
          </a:p>
          <a:p>
            <a:pPr>
              <a:buFont typeface="Wingdings" panose="05000000000000000000" pitchFamily="2" charset="2"/>
              <a:buNone/>
            </a:pPr>
            <a:r>
              <a:rPr lang="en" altLang="ru-RU" sz="3600"/>
              <a:t>There are long-term and strong relationships </a:t>
            </a:r>
            <a:r>
              <a:rPr lang="en" altLang="ru-RU"/>
              <a:t>.</a:t>
            </a:r>
          </a:p>
          <a:p>
            <a:pPr>
              <a:buFont typeface="Wingdings" panose="05000000000000000000" pitchFamily="2" charset="2"/>
              <a:buNone/>
            </a:pPr>
            <a:endParaRPr lang="ru-RU" altLang="ru-RU"/>
          </a:p>
        </p:txBody>
      </p:sp>
    </p:spTree>
  </p:cSld>
  <p:clrMapOvr>
    <a:masterClrMapping/>
  </p:clrMapOvr>
  <p:transition spd="slow">
    <p:strips/>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6732" y="1113431"/>
            <a:ext cx="6624736" cy="707886"/>
          </a:xfrm>
          <a:prstGeom prst="rect">
            <a:avLst/>
          </a:prstGeom>
          <a:noFill/>
        </p:spPr>
        <p:txBody>
          <a:bodyPr wrap="square" rtlCol="0">
            <a:spAutoFit/>
          </a:bodyPr>
          <a:lstStyle/>
          <a:p>
            <a:r>
              <a:rPr lang="en" sz="4000" b="1" dirty="0">
                <a:latin typeface="Arial" panose="020B0604020202020204" pitchFamily="34" charset="0"/>
                <a:cs typeface="Arial" panose="020B0604020202020204" pitchFamily="34" charset="0"/>
              </a:rPr>
              <a:t>Political conflict</a:t>
            </a:r>
            <a:r>
              <a:rPr lang="ru-RU" sz="4000" b="1" dirty="0">
                <a:latin typeface="Arial" panose="020B0604020202020204" pitchFamily="34" charset="0"/>
                <a:cs typeface="Arial" panose="020B0604020202020204" pitchFamily="34" charset="0"/>
              </a:rPr>
              <a:t> </a:t>
            </a:r>
            <a:r>
              <a:rPr lang="en-US" sz="4000" b="1" dirty="0">
                <a:latin typeface="Arial" panose="020B0604020202020204" pitchFamily="34" charset="0"/>
                <a:cs typeface="Arial" panose="020B0604020202020204" pitchFamily="34" charset="0"/>
              </a:rPr>
              <a:t>studies</a:t>
            </a:r>
            <a:endParaRPr lang="ru-RU" sz="1400" b="1" dirty="0">
              <a:latin typeface="Arial" panose="020B0604020202020204" pitchFamily="34" charset="0"/>
              <a:cs typeface="Arial" panose="020B0604020202020204" pitchFamily="34" charset="0"/>
            </a:endParaRPr>
          </a:p>
        </p:txBody>
      </p:sp>
      <p:sp>
        <p:nvSpPr>
          <p:cNvPr id="6" name="TextBox 5"/>
          <p:cNvSpPr txBox="1"/>
          <p:nvPr/>
        </p:nvSpPr>
        <p:spPr>
          <a:xfrm>
            <a:off x="886094" y="2780928"/>
            <a:ext cx="7821876" cy="2308324"/>
          </a:xfrm>
          <a:prstGeom prst="rect">
            <a:avLst/>
          </a:prstGeom>
          <a:noFill/>
        </p:spPr>
        <p:txBody>
          <a:bodyPr wrap="square" rtlCol="0">
            <a:spAutoFit/>
          </a:bodyPr>
          <a:lstStyle/>
          <a:p>
            <a:r>
              <a:rPr lang="en-US" sz="3200" b="1" dirty="0">
                <a:solidFill>
                  <a:srgbClr val="0070C0"/>
                </a:solidFill>
                <a:latin typeface="Arial" panose="020B0604020202020204" pitchFamily="34" charset="0"/>
                <a:cs typeface="Arial" panose="020B0604020202020204" pitchFamily="34" charset="0"/>
              </a:rPr>
              <a:t>Lecture</a:t>
            </a:r>
            <a:r>
              <a:rPr lang="ru-RU" sz="3200" b="1" dirty="0">
                <a:solidFill>
                  <a:srgbClr val="0070C0"/>
                </a:solidFill>
                <a:latin typeface="Arial" panose="020B0604020202020204" pitchFamily="34" charset="0"/>
                <a:cs typeface="Arial" panose="020B0604020202020204" pitchFamily="34" charset="0"/>
              </a:rPr>
              <a:t> 1</a:t>
            </a:r>
            <a:r>
              <a:rPr lang="en-US" sz="3200" b="1" dirty="0">
                <a:solidFill>
                  <a:srgbClr val="0070C0"/>
                </a:solidFill>
                <a:latin typeface="Arial" panose="020B0604020202020204" pitchFamily="34" charset="0"/>
                <a:cs typeface="Arial" panose="020B0604020202020204" pitchFamily="34" charset="0"/>
              </a:rPr>
              <a:t>3</a:t>
            </a:r>
            <a:endParaRPr lang="ru-RU" sz="3200" b="1" dirty="0">
              <a:solidFill>
                <a:srgbClr val="0070C0"/>
              </a:solidFill>
              <a:latin typeface="Arial" panose="020B0604020202020204" pitchFamily="34" charset="0"/>
              <a:cs typeface="Arial" panose="020B0604020202020204" pitchFamily="34" charset="0"/>
            </a:endParaRPr>
          </a:p>
          <a:p>
            <a:r>
              <a:rPr lang="ru-RU" sz="3200" kern="0" dirty="0" err="1">
                <a:effectLst/>
                <a:latin typeface="Arial" panose="020B0604020202020204" pitchFamily="34" charset="0"/>
                <a:ea typeface="Times New Roman" panose="02020603050405020304" pitchFamily="18" charset="0"/>
                <a:cs typeface="Arial" panose="020B0604020202020204" pitchFamily="34" charset="0"/>
              </a:rPr>
              <a:t>Consensus</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and</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compromise</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as</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methods</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of</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preventing</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and</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resolving</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conflicts</a:t>
            </a:r>
            <a:r>
              <a:rPr lang="ru-RU" sz="3200" kern="0" dirty="0">
                <a:effectLst/>
                <a:latin typeface="Arial" panose="020B0604020202020204" pitchFamily="34" charset="0"/>
                <a:ea typeface="Times New Roman" panose="02020603050405020304" pitchFamily="18" charset="0"/>
                <a:cs typeface="Arial" panose="020B0604020202020204" pitchFamily="34" charset="0"/>
              </a:rPr>
              <a:t>.</a:t>
            </a:r>
            <a:r>
              <a:rPr lang="ru-RU" sz="4800" kern="0" dirty="0">
                <a:effectLst/>
                <a:latin typeface="Arial" panose="020B0604020202020204" pitchFamily="34" charset="0"/>
                <a:ea typeface="Times New Roman" panose="02020603050405020304" pitchFamily="18" charset="0"/>
                <a:cs typeface="Arial" panose="020B0604020202020204" pitchFamily="34" charset="0"/>
              </a:rPr>
              <a:t>.</a:t>
            </a:r>
            <a:endParaRPr lang="ru-RU" sz="123400" b="1" dirty="0">
              <a:latin typeface="Arial" panose="020B0604020202020204" pitchFamily="34" charset="0"/>
              <a:cs typeface="Arial" panose="020B0604020202020204" pitchFamily="34" charset="0"/>
            </a:endParaRPr>
          </a:p>
        </p:txBody>
      </p:sp>
      <p:pic>
        <p:nvPicPr>
          <p:cNvPr id="2" name="Рисунок 1">
            <a:extLst>
              <a:ext uri="{FF2B5EF4-FFF2-40B4-BE49-F238E27FC236}">
                <a16:creationId xmlns:a16="http://schemas.microsoft.com/office/drawing/2014/main" id="{DE2F8E18-B625-ACAA-524B-0EFB07741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648340183"/>
      </p:ext>
    </p:extLst>
  </p:cSld>
  <p:clrMapOvr>
    <a:masterClrMapping/>
  </p:clrMapOvr>
  <p:transition spd="slow">
    <p:strips/>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B08DAF-D9BB-5970-2AB5-177201EF192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Consensus as a means of conflict resolution</a:t>
            </a:r>
            <a:endParaRPr lang="ru-RU"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62D981E1-63B6-9477-8508-2F273A2D004B}"/>
              </a:ext>
            </a:extLst>
          </p:cNvPr>
          <p:cNvSpPr>
            <a:spLocks noGrp="1"/>
          </p:cNvSpPr>
          <p:nvPr>
            <p:ph idx="1"/>
          </p:nvPr>
        </p:nvSpPr>
        <p:spPr/>
        <p:txBody>
          <a:bodyPr>
            <a:normAutofit lnSpcReduction="10000"/>
          </a:bodyPr>
          <a:lstStyle/>
          <a:p>
            <a:pPr marL="0" indent="0">
              <a:buNone/>
            </a:pPr>
            <a:r>
              <a:rPr lang="en-US" sz="2400" dirty="0">
                <a:effectLst/>
                <a:latin typeface="Arial" panose="020B0604020202020204" pitchFamily="34" charset="0"/>
                <a:cs typeface="Arial" panose="020B0604020202020204" pitchFamily="34" charset="0"/>
              </a:rPr>
              <a:t>Consensus (from Latin consensus - agreement, unanimity) is the state of agreement of the main social forces regarding the distribution of power, values, statuses, rights and incomes in society, as well as the search and adoption of mutually acceptable solutions that satisfy all stakeholders. It represents a kind of form of communication between citizens and with society as a whole. The principle of consensus presupposes taking into account the opinions of both the majority and the minority and is based on the recognition of the inalienable rights of the individual. Attempts to ignore consensus as a method of resolving controversial issues in a pluralistic society inevitably leads to confrontation between the parties.</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6917822"/>
      </p:ext>
    </p:extLst>
  </p:cSld>
  <p:clrMapOvr>
    <a:masterClrMapping/>
  </p:clrMapOvr>
  <p:transition spd="slow">
    <p:strips/>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F7D6E8-1412-C244-B2D2-CA6DA76683D4}"/>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The term "consensus" was introduced into scientific circulation by O. Comte, in whose writings it had two interpretations: </a:t>
            </a:r>
            <a:endParaRPr lang="ru-RU"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B01727CC-FD8E-7820-AB3E-0E9CB2ED07A0}"/>
              </a:ext>
            </a:extLst>
          </p:cNvPr>
          <p:cNvSpPr>
            <a:spLocks noGrp="1"/>
          </p:cNvSpPr>
          <p:nvPr>
            <p:ph idx="1"/>
          </p:nvPr>
        </p:nvSpPr>
        <p:spPr>
          <a:xfrm>
            <a:off x="628650" y="1772816"/>
            <a:ext cx="7886700" cy="4351338"/>
          </a:xfrm>
        </p:spPr>
        <p:txBody>
          <a:bodyPr>
            <a:normAutofit fontScale="92500" lnSpcReduction="10000"/>
          </a:bodyPr>
          <a:lstStyle/>
          <a:p>
            <a:pPr marL="457200" indent="-457200">
              <a:buAutoNum type="arabicPeriod"/>
            </a:pPr>
            <a:r>
              <a:rPr lang="en-US" sz="3200" dirty="0">
                <a:effectLst/>
                <a:latin typeface="Arial" panose="020B0604020202020204" pitchFamily="34" charset="0"/>
                <a:cs typeface="Arial" panose="020B0604020202020204" pitchFamily="34" charset="0"/>
              </a:rPr>
              <a:t>Without consensus, it is impossible to think of the elements of the system as developing, because movement presupposes consistency. On this basis, he declared consensus to be the fundamental moment of social statics and dynamics. </a:t>
            </a:r>
          </a:p>
          <a:p>
            <a:pPr marL="457200" indent="-457200">
              <a:buAutoNum type="arabicPeriod"/>
            </a:pPr>
            <a:r>
              <a:rPr lang="en-US" sz="3200" dirty="0">
                <a:effectLst/>
                <a:latin typeface="Arial" panose="020B0604020202020204" pitchFamily="34" charset="0"/>
                <a:cs typeface="Arial" panose="020B0604020202020204" pitchFamily="34" charset="0"/>
              </a:rPr>
              <a:t>Consensus is a subjective agreement, i.e. a form of social solidarity that binds humanity in a special way into a single collective organism - a "Great being".</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5678301"/>
      </p:ext>
    </p:extLst>
  </p:cSld>
  <p:clrMapOvr>
    <a:masterClrMapping/>
  </p:clrMapOvr>
  <p:transition spd="slow">
    <p:strips/>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5B3A765-9DD9-1E3F-D416-C468D8578988}"/>
              </a:ext>
            </a:extLst>
          </p:cNvPr>
          <p:cNvSpPr>
            <a:spLocks noGrp="1"/>
          </p:cNvSpPr>
          <p:nvPr>
            <p:ph idx="1"/>
          </p:nvPr>
        </p:nvSpPr>
        <p:spPr>
          <a:xfrm>
            <a:off x="628650" y="332656"/>
            <a:ext cx="7886700" cy="5844307"/>
          </a:xfrm>
        </p:spPr>
        <p:txBody>
          <a:bodyPr>
            <a:normAutofit fontScale="92500" lnSpcReduction="10000"/>
          </a:bodyPr>
          <a:lstStyle/>
          <a:p>
            <a:pPr marL="0" indent="0">
              <a:buNone/>
            </a:pPr>
            <a:r>
              <a:rPr lang="en-US" sz="2800" dirty="0">
                <a:effectLst/>
                <a:latin typeface="Arial" panose="020B0604020202020204" pitchFamily="34" charset="0"/>
                <a:cs typeface="Arial" panose="020B0604020202020204" pitchFamily="34" charset="0"/>
              </a:rPr>
              <a:t>Consensus as a means of conflict resolution was used during the period of bourgeois democracy.</a:t>
            </a:r>
          </a:p>
          <a:p>
            <a:pPr marL="0" indent="0">
              <a:buNone/>
            </a:pPr>
            <a:r>
              <a:rPr lang="en-US" sz="2800" dirty="0">
                <a:effectLst/>
                <a:latin typeface="Arial" panose="020B0604020202020204" pitchFamily="34" charset="0"/>
                <a:cs typeface="Arial" panose="020B0604020202020204" pitchFamily="34" charset="0"/>
              </a:rPr>
              <a:t> The mechanism of pluralistic choice, which has key knowledge, "today leads to consensus to the extent that the opinion of those who propose program options becomes the opinion of a certain declared majority, although in reality, as a rule, this is a policy that exists due to the tolerance of the indifferent masses" In a modern liberal democratic state, "consensus extends only to the most flexible procedures for resolving conflicts within society.</a:t>
            </a:r>
          </a:p>
          <a:p>
            <a:pPr marL="0" indent="0">
              <a:buNone/>
            </a:pPr>
            <a:r>
              <a:rPr lang="en-US" sz="2800" dirty="0">
                <a:effectLst/>
                <a:latin typeface="Arial" panose="020B0604020202020204" pitchFamily="34" charset="0"/>
                <a:cs typeface="Arial" panose="020B0604020202020204" pitchFamily="34" charset="0"/>
              </a:rPr>
              <a:t> In a totalitarian state, full, unconditional consent is required, which, if necessary, is instilled with the help of appropriate, adapted </a:t>
            </a:r>
            <a:r>
              <a:rPr lang="en-US" sz="2800" dirty="0" err="1">
                <a:effectLst/>
                <a:latin typeface="Arial" panose="020B0604020202020204" pitchFamily="34" charset="0"/>
                <a:cs typeface="Arial" panose="020B0604020202020204" pitchFamily="34" charset="0"/>
              </a:rPr>
              <a:t>propaganda"In</a:t>
            </a:r>
            <a:r>
              <a:rPr lang="en-US" sz="2800" dirty="0">
                <a:effectLst/>
                <a:latin typeface="Arial" panose="020B0604020202020204" pitchFamily="34" charset="0"/>
                <a:cs typeface="Arial" panose="020B0604020202020204" pitchFamily="34" charset="0"/>
              </a:rPr>
              <a:t> an authoritarian society, "the powerful do not tolerate the external manifestation of dissent in relation to the goals and means of politics."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5198323"/>
      </p:ext>
    </p:extLst>
  </p:cSld>
  <p:clrMapOvr>
    <a:masterClrMapping/>
  </p:clrMapOvr>
  <p:transition spd="slow">
    <p:strips/>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981B97D-36D6-EE1A-C983-AA573C844ED2}"/>
              </a:ext>
            </a:extLst>
          </p:cNvPr>
          <p:cNvSpPr>
            <a:spLocks noGrp="1"/>
          </p:cNvSpPr>
          <p:nvPr>
            <p:ph idx="1"/>
          </p:nvPr>
        </p:nvSpPr>
        <p:spPr>
          <a:xfrm>
            <a:off x="628650" y="260648"/>
            <a:ext cx="7886700" cy="5916315"/>
          </a:xfrm>
        </p:spPr>
        <p:txBody>
          <a:bodyPr>
            <a:normAutofit/>
          </a:bodyPr>
          <a:lstStyle/>
          <a:p>
            <a:pPr marL="0" indent="0" algn="ctr">
              <a:buNone/>
            </a:pPr>
            <a:r>
              <a:rPr lang="en-US" sz="3200" dirty="0">
                <a:effectLst/>
                <a:latin typeface="Arial" panose="020B0604020202020204" pitchFamily="34" charset="0"/>
                <a:cs typeface="Arial" panose="020B0604020202020204" pitchFamily="34" charset="0"/>
              </a:rPr>
              <a:t>Consequently, in any State there must be political institutions capable of coping with conflict and having a monopoly on legal coercion. Objectively, conflict and consensus are inextricably linked in political practice as integral elements of the social system. The process of conflict institutionalization involves three relatively independent stages: conflict prevention, control over its course, and conflict resolution. </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3474036"/>
      </p:ext>
    </p:extLst>
  </p:cSld>
  <p:clrMapOvr>
    <a:masterClrMapping/>
  </p:clrMapOvr>
  <p:transition spd="slow">
    <p:strips/>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3C82A8-6F2D-75D0-0DE2-A473163300CC}"/>
              </a:ext>
            </a:extLst>
          </p:cNvPr>
          <p:cNvSpPr>
            <a:spLocks noGrp="1"/>
          </p:cNvSpPr>
          <p:nvPr>
            <p:ph type="title"/>
          </p:nvPr>
        </p:nvSpPr>
        <p:spPr/>
        <p:txBody>
          <a:bodyPr/>
          <a:lstStyle/>
          <a:p>
            <a:r>
              <a:rPr lang="en-US" dirty="0"/>
              <a:t>Modern political science identifies the following ways and methods of conflict management. </a:t>
            </a:r>
            <a:endParaRPr lang="ru-RU" dirty="0"/>
          </a:p>
        </p:txBody>
      </p:sp>
      <p:sp>
        <p:nvSpPr>
          <p:cNvPr id="3" name="Объект 2">
            <a:extLst>
              <a:ext uri="{FF2B5EF4-FFF2-40B4-BE49-F238E27FC236}">
                <a16:creationId xmlns:a16="http://schemas.microsoft.com/office/drawing/2014/main" id="{CAEA7296-441A-9F0C-3321-434280091966}"/>
              </a:ext>
            </a:extLst>
          </p:cNvPr>
          <p:cNvSpPr>
            <a:spLocks noGrp="1"/>
          </p:cNvSpPr>
          <p:nvPr>
            <p:ph idx="1"/>
          </p:nvPr>
        </p:nvSpPr>
        <p:spPr/>
        <p:txBody>
          <a:bodyPr>
            <a:normAutofit fontScale="92500"/>
          </a:bodyPr>
          <a:lstStyle/>
          <a:p>
            <a:pPr marL="0" indent="0">
              <a:buNone/>
            </a:pPr>
            <a:r>
              <a:rPr lang="en-US" sz="2800" dirty="0">
                <a:effectLst/>
                <a:latin typeface="Arial" panose="020B0604020202020204" pitchFamily="34" charset="0"/>
                <a:cs typeface="Arial" panose="020B0604020202020204" pitchFamily="34" charset="0"/>
              </a:rPr>
              <a:t>· strategic, focused on conflict and crisis prevention based on scientific forecasting and proactive creation of legal, political, economic and socio-psychological institutions and conditions for the stable development of the social system. </a:t>
            </a:r>
          </a:p>
          <a:p>
            <a:pPr marL="0" indent="0">
              <a:buNone/>
            </a:pPr>
            <a:r>
              <a:rPr lang="en-US" sz="2800" dirty="0">
                <a:effectLst/>
                <a:latin typeface="Arial" panose="020B0604020202020204" pitchFamily="34" charset="0"/>
                <a:cs typeface="Arial" panose="020B0604020202020204" pitchFamily="34" charset="0"/>
              </a:rPr>
              <a:t>· tactical, including the control and settlement of emerging conflicts using force in relation to their participants through the establishment of a negotiation process. </a:t>
            </a:r>
          </a:p>
          <a:p>
            <a:pPr marL="0" indent="0">
              <a:buNone/>
            </a:pPr>
            <a:r>
              <a:rPr lang="en-US" sz="2800" dirty="0">
                <a:effectLst/>
                <a:latin typeface="Arial" panose="020B0604020202020204" pitchFamily="34" charset="0"/>
                <a:cs typeface="Arial" panose="020B0604020202020204" pitchFamily="34" charset="0"/>
              </a:rPr>
              <a:t>· operational, which involve one-time actions to limit the conflict and eliminate its consequences.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4202813"/>
      </p:ext>
    </p:extLst>
  </p:cSld>
  <p:clrMapOvr>
    <a:masterClrMapping/>
  </p:clrMapOvr>
  <p:transition spd="slow">
    <p:strips/>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B779AF9-5705-51FE-8CDE-F09F6B2E5E07}"/>
              </a:ext>
            </a:extLst>
          </p:cNvPr>
          <p:cNvSpPr>
            <a:spLocks noGrp="1"/>
          </p:cNvSpPr>
          <p:nvPr>
            <p:ph idx="1"/>
          </p:nvPr>
        </p:nvSpPr>
        <p:spPr>
          <a:xfrm>
            <a:off x="251520" y="188640"/>
            <a:ext cx="8640960" cy="6336704"/>
          </a:xfrm>
        </p:spPr>
        <p:txBody>
          <a:bodyPr>
            <a:normAutofit lnSpcReduction="10000"/>
          </a:bodyPr>
          <a:lstStyle/>
          <a:p>
            <a:pPr marL="0" indent="0">
              <a:buNone/>
            </a:pPr>
            <a:r>
              <a:rPr lang="en-US" sz="2400" dirty="0">
                <a:effectLst/>
                <a:latin typeface="Arial" panose="020B0604020202020204" pitchFamily="34" charset="0"/>
                <a:cs typeface="Arial" panose="020B0604020202020204" pitchFamily="34" charset="0"/>
              </a:rPr>
              <a:t>In a consensual democracy, strategic, tactical and operational ways of conflict management complement each other. </a:t>
            </a:r>
          </a:p>
          <a:p>
            <a:pPr marL="0" indent="0">
              <a:buNone/>
            </a:pPr>
            <a:r>
              <a:rPr lang="en-US" sz="2400" dirty="0">
                <a:effectLst/>
                <a:latin typeface="Arial" panose="020B0604020202020204" pitchFamily="34" charset="0"/>
                <a:cs typeface="Arial" panose="020B0604020202020204" pitchFamily="34" charset="0"/>
              </a:rPr>
              <a:t>A relative assessment of the level of consensus in society can be "given on the basis of three different parameters; </a:t>
            </a:r>
          </a:p>
          <a:p>
            <a:pPr marL="0" indent="0">
              <a:buNone/>
            </a:pPr>
            <a:r>
              <a:rPr lang="en-US" sz="2400" dirty="0">
                <a:effectLst/>
                <a:latin typeface="Arial" panose="020B0604020202020204" pitchFamily="34" charset="0"/>
                <a:cs typeface="Arial" panose="020B0604020202020204" pitchFamily="34" charset="0"/>
              </a:rPr>
              <a:t>firstly, a system of rules and regulatory mechanisms for resolving conflicts arising within this system; </a:t>
            </a:r>
          </a:p>
          <a:p>
            <a:pPr marL="0" indent="0">
              <a:buNone/>
            </a:pPr>
            <a:r>
              <a:rPr lang="en-US" sz="2400" dirty="0">
                <a:effectLst/>
                <a:latin typeface="Arial" panose="020B0604020202020204" pitchFamily="34" charset="0"/>
                <a:cs typeface="Arial" panose="020B0604020202020204" pitchFamily="34" charset="0"/>
              </a:rPr>
              <a:t>thirdly, a method of conflict resolution" A liberal democratic state is characterized by democracy, i.e. a low level of opposition to the existing set of rules and mechanisms for resolving political conflicts within the state, which is evidence of the legitimacy of the existing state system and the stability of the state; </a:t>
            </a:r>
          </a:p>
          <a:p>
            <a:pPr marL="0" indent="0">
              <a:buNone/>
            </a:pPr>
            <a:r>
              <a:rPr lang="en-US" sz="2400" dirty="0">
                <a:effectLst/>
                <a:latin typeface="Arial" panose="020B0604020202020204" pitchFamily="34" charset="0"/>
                <a:cs typeface="Arial" panose="020B0604020202020204" pitchFamily="34" charset="0"/>
              </a:rPr>
              <a:t>a low level of conflict regarding the existing government, i.e. we are talking about the nature and intensity of political differences between parties; </a:t>
            </a:r>
          </a:p>
          <a:p>
            <a:pPr marL="0" indent="0">
              <a:buNone/>
            </a:pPr>
            <a:r>
              <a:rPr lang="en-US" sz="2400" dirty="0">
                <a:effectLst/>
                <a:latin typeface="Arial" panose="020B0604020202020204" pitchFamily="34" charset="0"/>
                <a:cs typeface="Arial" panose="020B0604020202020204" pitchFamily="34" charset="0"/>
              </a:rPr>
              <a:t>ample opportunities for creating a coalition, the existence of an effective conflict prevention mechanism embedded in corporate relations.</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9130656"/>
      </p:ext>
    </p:extLst>
  </p:cSld>
  <p:clrMapOvr>
    <a:masterClrMapping/>
  </p:clrMapOvr>
  <p:transition spd="slow">
    <p:strips/>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8821415-26D0-9781-E44B-3F68A60A96E6}"/>
              </a:ext>
            </a:extLst>
          </p:cNvPr>
          <p:cNvSpPr>
            <a:spLocks noGrp="1"/>
          </p:cNvSpPr>
          <p:nvPr>
            <p:ph idx="1"/>
          </p:nvPr>
        </p:nvSpPr>
        <p:spPr>
          <a:xfrm>
            <a:off x="395536" y="332656"/>
            <a:ext cx="8424936" cy="6264696"/>
          </a:xfrm>
        </p:spPr>
        <p:txBody>
          <a:bodyPr>
            <a:normAutofit lnSpcReduction="10000"/>
          </a:bodyPr>
          <a:lstStyle/>
          <a:p>
            <a:pPr marL="0" indent="0">
              <a:buNone/>
            </a:pPr>
            <a:r>
              <a:rPr lang="en-US" sz="2400" dirty="0">
                <a:effectLst/>
                <a:latin typeface="Arial" panose="020B0604020202020204" pitchFamily="34" charset="0"/>
                <a:cs typeface="Arial" panose="020B0604020202020204" pitchFamily="34" charset="0"/>
              </a:rPr>
              <a:t>Thus, the completeness of the implementation of the principle of consensus and the content of consensus democracy are determined by such factors as the forms of government, the type of political regime, the orientation of the activities of parties and social movements, historical, ethnic, religious, cultural characteristics of the country, etc. </a:t>
            </a:r>
          </a:p>
          <a:p>
            <a:pPr marL="0" indent="0">
              <a:buNone/>
            </a:pPr>
            <a:r>
              <a:rPr lang="en-US" sz="2400" dirty="0">
                <a:effectLst/>
                <a:latin typeface="Arial" panose="020B0604020202020204" pitchFamily="34" charset="0"/>
                <a:cs typeface="Arial" panose="020B0604020202020204" pitchFamily="34" charset="0"/>
              </a:rPr>
              <a:t>The path to consensus involves a complex and lengthy process of exchanging demands, counter-proposals that are justified, explained in terms of benefit, fairness, and mutual benefit of the parties involved in the conflict. </a:t>
            </a:r>
          </a:p>
          <a:p>
            <a:pPr marL="0" indent="0">
              <a:buNone/>
            </a:pPr>
            <a:r>
              <a:rPr lang="en-US" sz="2400" dirty="0">
                <a:effectLst/>
                <a:latin typeface="Arial" panose="020B0604020202020204" pitchFamily="34" charset="0"/>
                <a:cs typeface="Arial" panose="020B0604020202020204" pitchFamily="34" charset="0"/>
              </a:rPr>
              <a:t>"This is how political and legislative programs pave the way to executive institutions, bills are passed through legislative bodies, administrative regulations, and find support from the bureaucracy. </a:t>
            </a:r>
          </a:p>
          <a:p>
            <a:pPr marL="0" indent="0">
              <a:buNone/>
            </a:pPr>
            <a:r>
              <a:rPr lang="en-US" sz="2400" dirty="0">
                <a:effectLst/>
                <a:latin typeface="Arial" panose="020B0604020202020204" pitchFamily="34" charset="0"/>
                <a:cs typeface="Arial" panose="020B0604020202020204" pitchFamily="34" charset="0"/>
              </a:rPr>
              <a:t>The problem of finding agreements in these systems is extensive and complex, not only because of the diversity of interests and ideas, but also because the process of policy formation and implementation is open to various influences and interests, and the government is forced to respond to numerous contradictory demands." </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5919670"/>
      </p:ext>
    </p:extLst>
  </p:cSld>
  <p:clrMapOvr>
    <a:masterClrMapping/>
  </p:clrMapOvr>
  <p:transition spd="slow">
    <p:strips/>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7D6A8FB-8ADE-B8C1-222E-DB43BBA9EA50}"/>
              </a:ext>
            </a:extLst>
          </p:cNvPr>
          <p:cNvSpPr>
            <a:spLocks noGrp="1"/>
          </p:cNvSpPr>
          <p:nvPr>
            <p:ph idx="1"/>
          </p:nvPr>
        </p:nvSpPr>
        <p:spPr>
          <a:xfrm>
            <a:off x="628650" y="332656"/>
            <a:ext cx="7886700" cy="5844307"/>
          </a:xfrm>
        </p:spPr>
        <p:txBody>
          <a:bodyPr>
            <a:normAutofit lnSpcReduction="10000"/>
          </a:bodyPr>
          <a:lstStyle/>
          <a:p>
            <a:pPr marL="0" indent="0" algn="ctr">
              <a:buNone/>
            </a:pPr>
            <a:r>
              <a:rPr lang="en-US" sz="2400" dirty="0">
                <a:effectLst/>
                <a:latin typeface="Arial" panose="020B0604020202020204" pitchFamily="34" charset="0"/>
                <a:cs typeface="Arial" panose="020B0604020202020204" pitchFamily="34" charset="0"/>
              </a:rPr>
              <a:t>The most favorable conditions for achieving political consensus arise with the universal prevalence of norms of adherence to legitimate procedures, ideas of universal welfare, and the desire to resolve contradictions in the interests of individuals, ethical, economic, religious, linguistic and other groups. Political institutions, legislative bodies, courts, coalition political parties, and public schools are called upon to solve the role of reconciliation of various interests. "Consensus-based civil consent strengthens the legitimacy of the political system, makes it more stable, and strengthens the relationship with civil society. At the same time, there are two types of consensus: personalized and public. The personalized consensus extends to those who hold key positions in government and public bodies and make decisions that affect people's livelihoods. Public consensus presupposes reaching agreement between the overwhelming majority of citizens on the most important social issues. </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9152913"/>
      </p:ext>
    </p:extLst>
  </p:cSld>
  <p:clrMapOvr>
    <a:masterClrMapping/>
  </p:clrMapOvr>
  <p:transition spd="slow">
    <p:strips/>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C94E0C-D84E-C854-AA69-F6FCF5739261}"/>
              </a:ext>
            </a:extLst>
          </p:cNvPr>
          <p:cNvSpPr>
            <a:spLocks noGrp="1"/>
          </p:cNvSpPr>
          <p:nvPr>
            <p:ph type="title"/>
          </p:nvPr>
        </p:nvSpPr>
        <p:spPr/>
        <p:txBody>
          <a:bodyPr/>
          <a:lstStyle/>
          <a:p>
            <a:r>
              <a:rPr lang="en-US" dirty="0"/>
              <a:t>A system of conflict situation control can contribute to consensus in society. It includes: </a:t>
            </a:r>
            <a:endParaRPr lang="ru-RU" dirty="0"/>
          </a:p>
        </p:txBody>
      </p:sp>
      <p:sp>
        <p:nvSpPr>
          <p:cNvPr id="3" name="Объект 2">
            <a:extLst>
              <a:ext uri="{FF2B5EF4-FFF2-40B4-BE49-F238E27FC236}">
                <a16:creationId xmlns:a16="http://schemas.microsoft.com/office/drawing/2014/main" id="{7CA9AA3A-0502-ED31-88A0-83CDE7A261E7}"/>
              </a:ext>
            </a:extLst>
          </p:cNvPr>
          <p:cNvSpPr>
            <a:spLocks noGrp="1"/>
          </p:cNvSpPr>
          <p:nvPr>
            <p:ph idx="1"/>
          </p:nvPr>
        </p:nvSpPr>
        <p:spPr/>
        <p:txBody>
          <a:bodyPr>
            <a:normAutofit fontScale="92500"/>
          </a:bodyPr>
          <a:lstStyle/>
          <a:p>
            <a:pPr marL="0" indent="0">
              <a:buNone/>
            </a:pPr>
            <a:r>
              <a:rPr lang="en-US" sz="2800" dirty="0">
                <a:effectLst/>
                <a:latin typeface="Arial" panose="020B0604020202020204" pitchFamily="34" charset="0"/>
                <a:cs typeface="Arial" panose="020B0604020202020204" pitchFamily="34" charset="0"/>
              </a:rPr>
              <a:t>· Mutual abstinence from the use of force or threat of use of force. </a:t>
            </a:r>
          </a:p>
          <a:p>
            <a:pPr marL="0" indent="0">
              <a:buNone/>
            </a:pPr>
            <a:r>
              <a:rPr lang="en-US" sz="2800" dirty="0">
                <a:effectLst/>
                <a:latin typeface="Arial" panose="020B0604020202020204" pitchFamily="34" charset="0"/>
                <a:cs typeface="Arial" panose="020B0604020202020204" pitchFamily="34" charset="0"/>
              </a:rPr>
              <a:t>· The involvement of arbitrators whose impartial approach to the conflicting parties is guaranteed. </a:t>
            </a:r>
          </a:p>
          <a:p>
            <a:pPr marL="0" indent="0">
              <a:buNone/>
            </a:pPr>
            <a:r>
              <a:rPr lang="en-US" sz="2800" dirty="0">
                <a:effectLst/>
                <a:latin typeface="Arial" panose="020B0604020202020204" pitchFamily="34" charset="0"/>
                <a:cs typeface="Arial" panose="020B0604020202020204" pitchFamily="34" charset="0"/>
              </a:rPr>
              <a:t>· full use of existing or adopted new legal norms, administrative acts and procedures that contribute to the convergence of the positions of the warring parties. </a:t>
            </a:r>
          </a:p>
          <a:p>
            <a:pPr marL="0" indent="0">
              <a:buNone/>
            </a:pPr>
            <a:r>
              <a:rPr lang="en-US" sz="2800" dirty="0">
                <a:effectLst/>
                <a:latin typeface="Arial" panose="020B0604020202020204" pitchFamily="34" charset="0"/>
                <a:cs typeface="Arial" panose="020B0604020202020204" pitchFamily="34" charset="0"/>
              </a:rPr>
              <a:t>· readiness to create an atmosphere of business partnership and trusting relationships at the stage of conflict completion and in the post-conflict period.</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4067849"/>
      </p:ext>
    </p:extLst>
  </p:cSld>
  <p:clrMapOvr>
    <a:masterClrMapping/>
  </p:clrMapOvr>
  <p:transition spd="slow">
    <p:strips/>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7E7B447-097F-FA25-3EAE-5D6A56827878}"/>
              </a:ext>
            </a:extLst>
          </p:cNvPr>
          <p:cNvSpPr>
            <a:spLocks noGrp="1"/>
          </p:cNvSpPr>
          <p:nvPr>
            <p:ph idx="1"/>
          </p:nvPr>
        </p:nvSpPr>
        <p:spPr>
          <a:xfrm>
            <a:off x="628650" y="404664"/>
            <a:ext cx="7886700" cy="5772299"/>
          </a:xfrm>
        </p:spPr>
        <p:txBody>
          <a:bodyPr>
            <a:normAutofit fontScale="92500" lnSpcReduction="10000"/>
          </a:bodyPr>
          <a:lstStyle/>
          <a:p>
            <a:pPr marL="0" indent="0" algn="ctr">
              <a:buNone/>
            </a:pPr>
            <a:r>
              <a:rPr lang="en-US" sz="3200" dirty="0">
                <a:effectLst/>
                <a:latin typeface="Arial" panose="020B0604020202020204" pitchFamily="34" charset="0"/>
                <a:cs typeface="Arial" panose="020B0604020202020204" pitchFamily="34" charset="0"/>
              </a:rPr>
              <a:t>These and other procedures, depending on the specific conditions, are used in relation not only to internal, but also to international conflicts. Consensus is of particular importance in the decision-making process. The sequence of agreement development may include such actions as the allocation of objective criteria for evaluating possible solutions, approval of decisions based on consensus by representatives of all parties, examination of the decision, making additions and amendments, drafting the final document, a system for monitoring the implementation of the decision, etc.</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1610904"/>
      </p:ext>
    </p:extLst>
  </p:cSld>
  <p:clrMapOvr>
    <a:masterClrMapping/>
  </p:clrMapOvr>
  <p:transition spd="slow">
    <p:strips/>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365125"/>
            <a:ext cx="5815558" cy="1325563"/>
          </a:xfrm>
        </p:spPr>
        <p:txBody>
          <a:bodyPr>
            <a:normAutofit/>
          </a:bodyPr>
          <a:lstStyle/>
          <a:p>
            <a:r>
              <a:rPr lang="" sz="4000" b="1" dirty="0">
                <a:latin typeface="Arial" pitchFamily="34" charset="0"/>
                <a:cs typeface="Arial" pitchFamily="34" charset="0"/>
              </a:rPr>
              <a:t>Lecture plan:</a:t>
            </a:r>
            <a:endParaRPr lang="ru-RU" sz="40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Autofit/>
          </a:bodyPr>
          <a:lstStyle/>
          <a:p>
            <a:r>
              <a:rPr lang="en" altLang="ru-RU" sz="4400" dirty="0"/>
              <a:t>Conflict Management Technologies</a:t>
            </a:r>
          </a:p>
          <a:p>
            <a:r>
              <a:rPr lang="en-US" sz="4000" dirty="0">
                <a:latin typeface="Arial" panose="020B0604020202020204" pitchFamily="34" charset="0"/>
                <a:cs typeface="Arial" panose="020B0604020202020204" pitchFamily="34" charset="0"/>
              </a:rPr>
              <a:t>Institutionalization of conflict</a:t>
            </a:r>
            <a:r>
              <a:rPr lang="en-US" sz="4000" dirty="0">
                <a:effectLst/>
                <a:latin typeface="Arial" panose="020B0604020202020204" pitchFamily="34" charset="0"/>
                <a:cs typeface="Arial" panose="020B0604020202020204" pitchFamily="34" charset="0"/>
              </a:rPr>
              <a:t>. </a:t>
            </a:r>
          </a:p>
          <a:p>
            <a:r>
              <a:rPr lang="en-US" sz="4000" dirty="0">
                <a:latin typeface="Arial" panose="020B0604020202020204" pitchFamily="34" charset="0"/>
                <a:cs typeface="Arial" panose="020B0604020202020204" pitchFamily="34" charset="0"/>
              </a:rPr>
              <a:t>Normative regulation of conflicts</a:t>
            </a:r>
            <a:endParaRPr lang="ru-RU" sz="4000" dirty="0">
              <a:latin typeface="Arial" panose="020B0604020202020204" pitchFamily="34" charset="0"/>
              <a:cs typeface="Arial" panose="020B0604020202020204" pitchFamily="34" charset="0"/>
            </a:endParaRPr>
          </a:p>
        </p:txBody>
      </p:sp>
      <p:pic>
        <p:nvPicPr>
          <p:cNvPr id="5" name="Рисунок 4">
            <a:extLst>
              <a:ext uri="{FF2B5EF4-FFF2-40B4-BE49-F238E27FC236}">
                <a16:creationId xmlns:a16="http://schemas.microsoft.com/office/drawing/2014/main" id="{C659CF26-97B9-C614-7ABD-80CF65FDE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2230107481"/>
      </p:ext>
    </p:extLst>
  </p:cSld>
  <p:clrMapOvr>
    <a:masterClrMapping/>
  </p:clrMapOvr>
  <p:transition spd="slow">
    <p:strips/>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0790DED8-1EF6-DBD6-D21C-0965B7BC9299}"/>
              </a:ext>
            </a:extLst>
          </p:cNvPr>
          <p:cNvSpPr>
            <a:spLocks noGrp="1" noRot="1" noChangeArrowheads="1"/>
          </p:cNvSpPr>
          <p:nvPr>
            <p:ph type="title"/>
          </p:nvPr>
        </p:nvSpPr>
        <p:spPr>
          <a:xfrm>
            <a:off x="395288" y="404813"/>
            <a:ext cx="8229600" cy="1646237"/>
          </a:xfrm>
        </p:spPr>
        <p:txBody>
          <a:bodyPr rtlCol="0">
            <a:normAutofit fontScale="90000"/>
          </a:bodyPr>
          <a:lstStyle/>
          <a:p>
            <a:pPr algn="ctr" fontAlgn="auto">
              <a:spcAft>
                <a:spcPts val="0"/>
              </a:spcAft>
              <a:defRPr/>
            </a:pPr>
            <a:r>
              <a:rPr lang="en" sz="4000" dirty="0"/>
              <a:t>Compromise - the parties try to resolve the conflict by making mutual concessions.</a:t>
            </a:r>
          </a:p>
        </p:txBody>
      </p:sp>
      <p:sp>
        <p:nvSpPr>
          <p:cNvPr id="18435" name="Rectangle 3">
            <a:extLst>
              <a:ext uri="{FF2B5EF4-FFF2-40B4-BE49-F238E27FC236}">
                <a16:creationId xmlns:a16="http://schemas.microsoft.com/office/drawing/2014/main" id="{DD8C4A66-C4B4-EF9B-A7FB-B5DC7C2BAA68}"/>
              </a:ext>
            </a:extLst>
          </p:cNvPr>
          <p:cNvSpPr>
            <a:spLocks noGrp="1" noRot="1" noChangeArrowheads="1"/>
          </p:cNvSpPr>
          <p:nvPr>
            <p:ph idx="1"/>
          </p:nvPr>
        </p:nvSpPr>
        <p:spPr bwMode="auto">
          <a:xfrm>
            <a:off x="301625" y="1916113"/>
            <a:ext cx="8540750" cy="4941887"/>
          </a:xfrm>
        </p:spPr>
        <p:txBody>
          <a:bodyPr wrap="square" numCol="1" anchor="t" anchorCtr="0" compatLnSpc="1">
            <a:prstTxWarp prst="textNoShape">
              <a:avLst/>
            </a:prstTxWarp>
          </a:bodyPr>
          <a:lstStyle/>
          <a:p>
            <a:pPr>
              <a:buFont typeface="Wingdings" panose="05000000000000000000" pitchFamily="2" charset="2"/>
              <a:buNone/>
            </a:pPr>
            <a:r>
              <a:rPr lang="en" altLang="ru-RU" sz="4000"/>
              <a:t>Both sides have equally compelling arguments and have equal power and authority.</a:t>
            </a:r>
          </a:p>
          <a:p>
            <a:pPr>
              <a:buFont typeface="Wingdings" panose="05000000000000000000" pitchFamily="2" charset="2"/>
              <a:buNone/>
            </a:pPr>
            <a:r>
              <a:rPr lang="en" altLang="ru-RU" sz="4000"/>
              <a:t>Possibly as a temporary solution.</a:t>
            </a:r>
          </a:p>
          <a:p>
            <a:pPr>
              <a:buFont typeface="Wingdings" panose="05000000000000000000" pitchFamily="2" charset="2"/>
              <a:buNone/>
            </a:pPr>
            <a:r>
              <a:rPr lang="en" altLang="ru-RU" sz="4000"/>
              <a:t>Compromise allows you to gain something rather than lose everything </a:t>
            </a:r>
            <a:r>
              <a:rPr lang="en" altLang="ru-RU"/>
              <a:t>.</a:t>
            </a:r>
          </a:p>
        </p:txBody>
      </p:sp>
    </p:spTree>
  </p:cSld>
  <p:clrMapOvr>
    <a:masterClrMapping/>
  </p:clrMapOvr>
  <p:transition spd="slow">
    <p:strips/>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EEADF72A-5070-FB3A-A13E-2EA8FF645D40}"/>
              </a:ext>
            </a:extLst>
          </p:cNvPr>
          <p:cNvSpPr>
            <a:spLocks noGrp="1" noRot="1" noChangeArrowheads="1"/>
          </p:cNvSpPr>
          <p:nvPr>
            <p:ph type="title"/>
          </p:nvPr>
        </p:nvSpPr>
        <p:spPr>
          <a:xfrm>
            <a:off x="539750" y="188913"/>
            <a:ext cx="8229600" cy="1719262"/>
          </a:xfrm>
        </p:spPr>
        <p:txBody>
          <a:bodyPr rtlCol="0">
            <a:normAutofit fontScale="90000"/>
          </a:bodyPr>
          <a:lstStyle/>
          <a:p>
            <a:pPr algn="ctr" fontAlgn="auto">
              <a:spcAft>
                <a:spcPts val="0"/>
              </a:spcAft>
              <a:defRPr/>
            </a:pPr>
            <a:r>
              <a:rPr lang="en" sz="4400" dirty="0"/>
              <a:t>Withdrawal - the party does not cooperate with anyone to develop a solution </a:t>
            </a:r>
            <a:r>
              <a:rPr lang="en" sz="4000" dirty="0"/>
              <a:t>.</a:t>
            </a:r>
          </a:p>
        </p:txBody>
      </p:sp>
      <p:sp>
        <p:nvSpPr>
          <p:cNvPr id="73731" name="Rectangle 3">
            <a:extLst>
              <a:ext uri="{FF2B5EF4-FFF2-40B4-BE49-F238E27FC236}">
                <a16:creationId xmlns:a16="http://schemas.microsoft.com/office/drawing/2014/main" id="{71701910-553B-302E-CF60-4681FB068270}"/>
              </a:ext>
            </a:extLst>
          </p:cNvPr>
          <p:cNvSpPr>
            <a:spLocks noGrp="1" noRot="1" noChangeArrowheads="1"/>
          </p:cNvSpPr>
          <p:nvPr>
            <p:ph idx="1"/>
          </p:nvPr>
        </p:nvSpPr>
        <p:spPr>
          <a:xfrm>
            <a:off x="395288" y="2060575"/>
            <a:ext cx="8447087" cy="4797425"/>
          </a:xfrm>
        </p:spPr>
        <p:txBody>
          <a:bodyPr/>
          <a:lstStyle/>
          <a:p>
            <a:pPr marL="274320" indent="-274320" fontAlgn="auto">
              <a:spcAft>
                <a:spcPts val="0"/>
              </a:spcAft>
              <a:buClr>
                <a:schemeClr val="accent3"/>
              </a:buClr>
              <a:buFont typeface="Wingdings" pitchFamily="2" charset="2"/>
              <a:buNone/>
              <a:defRPr/>
            </a:pPr>
            <a:r>
              <a:rPr lang="en" sz="3200" dirty="0"/>
              <a:t>The source of the conflict is trivial and unimportant.</a:t>
            </a:r>
          </a:p>
          <a:p>
            <a:pPr marL="274320" indent="-274320" fontAlgn="auto">
              <a:spcAft>
                <a:spcPts val="0"/>
              </a:spcAft>
              <a:buClr>
                <a:schemeClr val="accent3"/>
              </a:buClr>
              <a:buFont typeface="Wingdings" pitchFamily="2" charset="2"/>
              <a:buNone/>
              <a:defRPr/>
            </a:pPr>
            <a:r>
              <a:rPr lang="en" sz="3200" dirty="0"/>
              <a:t>Little power to solve the problem.</a:t>
            </a:r>
          </a:p>
          <a:p>
            <a:pPr marL="274320" indent="-274320" fontAlgn="auto">
              <a:spcAft>
                <a:spcPts val="0"/>
              </a:spcAft>
              <a:buClr>
                <a:schemeClr val="accent3"/>
              </a:buClr>
              <a:buFont typeface="Wingdings" pitchFamily="2" charset="2"/>
              <a:buNone/>
              <a:defRPr/>
            </a:pPr>
            <a:r>
              <a:rPr lang="en" sz="3200" dirty="0"/>
              <a:t>In order to gain time.</a:t>
            </a:r>
          </a:p>
          <a:p>
            <a:pPr marL="274320" indent="-274320" fontAlgn="auto">
              <a:spcAft>
                <a:spcPts val="0"/>
              </a:spcAft>
              <a:buClr>
                <a:schemeClr val="accent3"/>
              </a:buClr>
              <a:buFont typeface="Wingdings" pitchFamily="2" charset="2"/>
              <a:buNone/>
              <a:defRPr/>
            </a:pPr>
            <a:r>
              <a:rPr lang="en" sz="3200" dirty="0"/>
              <a:t>The conflict may resolve itself.</a:t>
            </a:r>
          </a:p>
          <a:p>
            <a:pPr marL="274320" indent="-274320" fontAlgn="auto">
              <a:spcAft>
                <a:spcPts val="0"/>
              </a:spcAft>
              <a:buClr>
                <a:schemeClr val="accent3"/>
              </a:buClr>
              <a:buFont typeface="Wingdings" pitchFamily="2" charset="2"/>
              <a:buNone/>
              <a:defRPr/>
            </a:pPr>
            <a:r>
              <a:rPr lang="en" sz="3200" dirty="0"/>
              <a:t>Solving the problem may worsen your health.</a:t>
            </a:r>
          </a:p>
          <a:p>
            <a:pPr marL="274320" indent="-274320" fontAlgn="auto">
              <a:spcAft>
                <a:spcPts val="0"/>
              </a:spcAft>
              <a:buClr>
                <a:schemeClr val="accent3"/>
              </a:buClr>
              <a:buFont typeface="Wingdings" pitchFamily="2" charset="2"/>
              <a:buNone/>
              <a:defRPr/>
            </a:pPr>
            <a:r>
              <a:rPr lang="en" sz="3200" dirty="0"/>
              <a:t>With conflicting personalities </a:t>
            </a:r>
            <a:r>
              <a:rPr lang="en" dirty="0"/>
              <a:t>.</a:t>
            </a:r>
          </a:p>
          <a:p>
            <a:pPr marL="274320" indent="-274320" fontAlgn="auto">
              <a:spcAft>
                <a:spcPts val="0"/>
              </a:spcAft>
              <a:buClr>
                <a:schemeClr val="accent3"/>
              </a:buClr>
              <a:buFont typeface="Wingdings" pitchFamily="2" charset="2"/>
              <a:buNone/>
              <a:defRPr/>
            </a:pPr>
            <a:endParaRPr lang="ru-RU" dirty="0"/>
          </a:p>
        </p:txBody>
      </p:sp>
    </p:spTree>
  </p:cSld>
  <p:clrMapOvr>
    <a:masterClrMapping/>
  </p:clrMapOvr>
  <p:transition spd="slow">
    <p:strips/>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3E10EEA3-19D3-5B81-6632-D36711293F30}"/>
              </a:ext>
            </a:extLst>
          </p:cNvPr>
          <p:cNvSpPr>
            <a:spLocks noGrp="1" noRot="1" noChangeArrowheads="1"/>
          </p:cNvSpPr>
          <p:nvPr>
            <p:ph type="title"/>
          </p:nvPr>
        </p:nvSpPr>
        <p:spPr>
          <a:xfrm>
            <a:off x="468313" y="549275"/>
            <a:ext cx="8229600" cy="1143000"/>
          </a:xfrm>
        </p:spPr>
        <p:txBody>
          <a:bodyPr rtlCol="0">
            <a:normAutofit fontScale="90000"/>
          </a:bodyPr>
          <a:lstStyle/>
          <a:p>
            <a:pPr algn="ctr" fontAlgn="auto">
              <a:spcAft>
                <a:spcPts val="0"/>
              </a:spcAft>
              <a:defRPr/>
            </a:pPr>
            <a:r>
              <a:rPr lang="en" sz="4000" dirty="0"/>
              <a:t>Accommodation is a strategy in which opponents do not defend their own interests.</a:t>
            </a:r>
          </a:p>
        </p:txBody>
      </p:sp>
      <p:sp>
        <p:nvSpPr>
          <p:cNvPr id="20483" name="Rectangle 3">
            <a:extLst>
              <a:ext uri="{FF2B5EF4-FFF2-40B4-BE49-F238E27FC236}">
                <a16:creationId xmlns:a16="http://schemas.microsoft.com/office/drawing/2014/main" id="{B9D2AB1F-5322-F3F1-32A4-2195CE33B8FF}"/>
              </a:ext>
            </a:extLst>
          </p:cNvPr>
          <p:cNvSpPr>
            <a:spLocks noGrp="1" noRot="1" noChangeArrowheads="1"/>
          </p:cNvSpPr>
          <p:nvPr>
            <p:ph idx="1"/>
          </p:nvPr>
        </p:nvSpPr>
        <p:spPr bwMode="auto">
          <a:xfrm>
            <a:off x="0" y="1844675"/>
            <a:ext cx="9144000" cy="5013325"/>
          </a:xfrm>
        </p:spPr>
        <p:txBody>
          <a:bodyPr wrap="square" numCol="1" anchor="t" anchorCtr="0" compatLnSpc="1">
            <a:prstTxWarp prst="textNoShape">
              <a:avLst/>
            </a:prstTxWarp>
          </a:bodyPr>
          <a:lstStyle/>
          <a:p>
            <a:r>
              <a:rPr lang="en" altLang="ru-RU" sz="3200"/>
              <a:t>The main task is to restore relations.</a:t>
            </a:r>
          </a:p>
          <a:p>
            <a:r>
              <a:rPr lang="en" altLang="ru-RU" sz="3200"/>
              <a:t>The subject of disagreement is not important to you.</a:t>
            </a:r>
          </a:p>
          <a:p>
            <a:r>
              <a:rPr lang="en" altLang="ru-RU" sz="3200"/>
              <a:t>You believe that it is better to maintain good relations with others than to defend your own point of view.</a:t>
            </a:r>
          </a:p>
          <a:p>
            <a:r>
              <a:rPr lang="en" altLang="ru-RU" sz="3200"/>
              <a:t>You realize that truth is on your side.</a:t>
            </a:r>
          </a:p>
          <a:p>
            <a:r>
              <a:rPr lang="en" altLang="ru-RU" sz="3200"/>
              <a:t>You feel like you don't have enough power or chance to win.</a:t>
            </a:r>
          </a:p>
          <a:p>
            <a:endParaRPr lang="ru-RU" altLang="ru-RU"/>
          </a:p>
        </p:txBody>
      </p:sp>
    </p:spTree>
  </p:cSld>
  <p:clrMapOvr>
    <a:masterClrMapping/>
  </p:clrMapOvr>
  <p:transition spd="slow">
    <p:strips/>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D2CEF80F-2EBB-ADD5-73AE-2E3FA57EA140}"/>
              </a:ext>
            </a:extLst>
          </p:cNvPr>
          <p:cNvSpPr>
            <a:spLocks noGrp="1" noRot="1" noChangeArrowheads="1"/>
          </p:cNvSpPr>
          <p:nvPr>
            <p:ph type="title"/>
          </p:nvPr>
        </p:nvSpPr>
        <p:spPr>
          <a:xfrm>
            <a:off x="301625" y="228600"/>
            <a:ext cx="8510588" cy="1039813"/>
          </a:xfrm>
        </p:spPr>
        <p:txBody>
          <a:bodyPr rtlCol="0">
            <a:normAutofit fontScale="90000"/>
          </a:bodyPr>
          <a:lstStyle/>
          <a:p>
            <a:pPr algn="ctr" fontAlgn="auto">
              <a:spcAft>
                <a:spcPts val="0"/>
              </a:spcAft>
              <a:defRPr/>
            </a:pPr>
            <a:r>
              <a:rPr lang="en" sz="4400" dirty="0"/>
              <a:t>Rules of conduct in conflict situations</a:t>
            </a:r>
            <a:endParaRPr lang="ru-RU" sz="3600" dirty="0"/>
          </a:p>
        </p:txBody>
      </p:sp>
      <p:sp>
        <p:nvSpPr>
          <p:cNvPr id="77827" name="Rectangle 3">
            <a:extLst>
              <a:ext uri="{FF2B5EF4-FFF2-40B4-BE49-F238E27FC236}">
                <a16:creationId xmlns:a16="http://schemas.microsoft.com/office/drawing/2014/main" id="{0570292A-F26F-5C2A-5EBF-7775E13993B1}"/>
              </a:ext>
            </a:extLst>
          </p:cNvPr>
          <p:cNvSpPr>
            <a:spLocks noGrp="1" noRot="1" noChangeArrowheads="1"/>
          </p:cNvSpPr>
          <p:nvPr>
            <p:ph idx="1"/>
          </p:nvPr>
        </p:nvSpPr>
        <p:spPr>
          <a:xfrm>
            <a:off x="0" y="1125538"/>
            <a:ext cx="8842375" cy="5732462"/>
          </a:xfrm>
        </p:spPr>
        <p:txBody>
          <a:bodyPr/>
          <a:lstStyle/>
          <a:p>
            <a:pPr marL="274320" indent="-274320" algn="just" fontAlgn="auto">
              <a:spcAft>
                <a:spcPts val="0"/>
              </a:spcAft>
              <a:buClr>
                <a:schemeClr val="accent3"/>
              </a:buClr>
              <a:buFont typeface="Wingdings 2"/>
              <a:buChar char=""/>
              <a:defRPr/>
            </a:pPr>
            <a:r>
              <a:rPr lang="en" sz="2800" b="1" dirty="0"/>
              <a:t>Control your emotions.</a:t>
            </a:r>
          </a:p>
          <a:p>
            <a:pPr marL="274320" indent="-274320" algn="just" fontAlgn="auto">
              <a:spcAft>
                <a:spcPts val="0"/>
              </a:spcAft>
              <a:buClr>
                <a:schemeClr val="accent3"/>
              </a:buClr>
              <a:buFont typeface="Wingdings 2"/>
              <a:buChar char=""/>
              <a:defRPr/>
            </a:pPr>
            <a:r>
              <a:rPr lang="en" sz="2800" b="1" dirty="0"/>
              <a:t>Realize the importance of conflict resolution for yourself.</a:t>
            </a:r>
          </a:p>
          <a:p>
            <a:pPr marL="274320" indent="-274320" algn="just" fontAlgn="auto">
              <a:spcAft>
                <a:spcPts val="0"/>
              </a:spcAft>
              <a:buClr>
                <a:schemeClr val="accent3"/>
              </a:buClr>
              <a:buFont typeface="Wingdings 2"/>
              <a:buChar char=""/>
              <a:defRPr/>
            </a:pPr>
            <a:r>
              <a:rPr lang="en" sz="2800" b="1" dirty="0"/>
              <a:t>Take a multi-alternative approach.</a:t>
            </a:r>
          </a:p>
          <a:p>
            <a:pPr marL="274320" indent="-274320" algn="just" fontAlgn="auto">
              <a:spcAft>
                <a:spcPts val="0"/>
              </a:spcAft>
              <a:buClr>
                <a:schemeClr val="accent3"/>
              </a:buClr>
              <a:buFont typeface="Wingdings 2"/>
              <a:buChar char=""/>
              <a:defRPr/>
            </a:pPr>
            <a:r>
              <a:rPr lang="en" sz="2800" b="1" dirty="0"/>
              <a:t>Focus on the positive, the best in a person.</a:t>
            </a:r>
          </a:p>
          <a:p>
            <a:pPr marL="274320" indent="-274320" algn="just" fontAlgn="auto">
              <a:spcAft>
                <a:spcPts val="0"/>
              </a:spcAft>
              <a:buClr>
                <a:schemeClr val="accent3"/>
              </a:buClr>
              <a:buFont typeface="Wingdings 2"/>
              <a:buChar char=""/>
              <a:defRPr/>
            </a:pPr>
            <a:r>
              <a:rPr lang="en" sz="2800" b="1" dirty="0"/>
              <a:t>Invite your interlocutor to stand in your place.</a:t>
            </a:r>
          </a:p>
          <a:p>
            <a:pPr marL="274320" indent="-274320" algn="just" fontAlgn="auto">
              <a:spcAft>
                <a:spcPts val="0"/>
              </a:spcAft>
              <a:buClr>
                <a:schemeClr val="accent3"/>
              </a:buClr>
              <a:buFont typeface="Wingdings 2"/>
              <a:buChar char=""/>
              <a:defRPr/>
            </a:pPr>
            <a:r>
              <a:rPr lang="en" sz="2800" b="1" dirty="0"/>
              <a:t>Do not exaggerate your merits or demonstrate signs of superiority.</a:t>
            </a:r>
          </a:p>
          <a:p>
            <a:pPr marL="274320" indent="-274320" algn="just" fontAlgn="auto">
              <a:spcAft>
                <a:spcPts val="0"/>
              </a:spcAft>
              <a:buClr>
                <a:schemeClr val="accent3"/>
              </a:buClr>
              <a:buFont typeface="Wingdings 2"/>
              <a:buChar char=""/>
              <a:defRPr/>
            </a:pPr>
            <a:r>
              <a:rPr lang="en" sz="2800" b="1" dirty="0"/>
              <a:t>Do not blame or attribute sole responsibility for the situation to your partner.</a:t>
            </a:r>
          </a:p>
          <a:p>
            <a:pPr marL="274320" indent="-274320" algn="just" fontAlgn="auto">
              <a:spcAft>
                <a:spcPts val="0"/>
              </a:spcAft>
              <a:buClr>
                <a:schemeClr val="accent3"/>
              </a:buClr>
              <a:buFont typeface="Wingdings 2"/>
              <a:buChar char=""/>
              <a:defRPr/>
            </a:pPr>
            <a:r>
              <a:rPr lang="en" sz="2800" b="1" dirty="0"/>
              <a:t>Try to maintain the relationship.</a:t>
            </a:r>
          </a:p>
        </p:txBody>
      </p:sp>
    </p:spTree>
  </p:cSld>
  <p:clrMapOvr>
    <a:masterClrMapping/>
  </p:clrMapOvr>
  <p:transition spd="slow">
    <p:strips/>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DB866560-BBF9-6404-7DCC-D737D52C9BB0}"/>
              </a:ext>
            </a:extLst>
          </p:cNvPr>
          <p:cNvSpPr>
            <a:spLocks noGrp="1" noRot="1" noChangeArrowheads="1"/>
          </p:cNvSpPr>
          <p:nvPr>
            <p:ph type="title"/>
          </p:nvPr>
        </p:nvSpPr>
        <p:spPr>
          <a:xfrm>
            <a:off x="468313" y="549275"/>
            <a:ext cx="8229600" cy="1143000"/>
          </a:xfrm>
        </p:spPr>
        <p:txBody>
          <a:bodyPr rtlCol="0">
            <a:normAutofit fontScale="90000"/>
          </a:bodyPr>
          <a:lstStyle/>
          <a:p>
            <a:pPr algn="ctr" fontAlgn="auto">
              <a:spcAft>
                <a:spcPts val="0"/>
              </a:spcAft>
              <a:defRPr/>
            </a:pPr>
            <a:r>
              <a:rPr lang="en" sz="4000" dirty="0"/>
              <a:t>Technologies of effective communication and rational behavior in conflict</a:t>
            </a:r>
          </a:p>
        </p:txBody>
      </p:sp>
      <p:sp>
        <p:nvSpPr>
          <p:cNvPr id="22531" name="Rectangle 3">
            <a:extLst>
              <a:ext uri="{FF2B5EF4-FFF2-40B4-BE49-F238E27FC236}">
                <a16:creationId xmlns:a16="http://schemas.microsoft.com/office/drawing/2014/main" id="{275CF212-2C35-2F41-BD86-5E778A3B2C50}"/>
              </a:ext>
            </a:extLst>
          </p:cNvPr>
          <p:cNvSpPr>
            <a:spLocks noGrp="1" noRot="1" noChangeArrowheads="1"/>
          </p:cNvSpPr>
          <p:nvPr>
            <p:ph idx="1"/>
          </p:nvPr>
        </p:nvSpPr>
        <p:spPr bwMode="auto">
          <a:xfrm>
            <a:off x="301625" y="1916113"/>
            <a:ext cx="8540750" cy="4941887"/>
          </a:xfrm>
        </p:spPr>
        <p:txBody>
          <a:bodyPr wrap="square" numCol="1" anchor="t" anchorCtr="0" compatLnSpc="1">
            <a:prstTxWarp prst="textNoShape">
              <a:avLst/>
            </a:prstTxWarp>
          </a:bodyPr>
          <a:lstStyle/>
          <a:p>
            <a:pPr algn="just">
              <a:buFont typeface="Wingdings" panose="05000000000000000000" pitchFamily="2" charset="2"/>
              <a:buNone/>
            </a:pPr>
            <a:r>
              <a:rPr lang="en" altLang="ru-RU" sz="2800" b="1"/>
              <a:t>Technologies of effective communication are methods, techniques and means of communication that fully ensure mutual understanding and mutual </a:t>
            </a:r>
            <a:r>
              <a:rPr lang="en" altLang="ru-RU" sz="2800" b="1" u="sng"/>
              <a:t>empathy of communication partners.</a:t>
            </a:r>
          </a:p>
          <a:p>
            <a:pPr algn="just">
              <a:buFont typeface="Wingdings" panose="05000000000000000000" pitchFamily="2" charset="2"/>
              <a:buNone/>
            </a:pPr>
            <a:r>
              <a:rPr lang="en" altLang="ru-RU" sz="2800" b="1"/>
              <a:t>Technologies of rational behavior in conflict are a set of methods of psychological correction aimed at ensuring constructive interaction based on </a:t>
            </a:r>
            <a:r>
              <a:rPr lang="en" altLang="ru-RU" sz="2800" b="1" u="sng"/>
              <a:t>self-control of emotions.</a:t>
            </a:r>
          </a:p>
        </p:txBody>
      </p:sp>
    </p:spTree>
  </p:cSld>
  <p:clrMapOvr>
    <a:masterClrMapping/>
  </p:clrMapOvr>
  <p:transition spd="slow">
    <p:strips/>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9BBC3FDD-EA6D-8668-43FF-CA200ACC3FDF}"/>
              </a:ext>
            </a:extLst>
          </p:cNvPr>
          <p:cNvSpPr>
            <a:spLocks noGrp="1" noRot="1" noChangeArrowheads="1"/>
          </p:cNvSpPr>
          <p:nvPr>
            <p:ph type="title"/>
          </p:nvPr>
        </p:nvSpPr>
        <p:spPr>
          <a:xfrm>
            <a:off x="301625" y="228600"/>
            <a:ext cx="8510588" cy="608013"/>
          </a:xfrm>
        </p:spPr>
        <p:txBody>
          <a:bodyPr rtlCol="0">
            <a:normAutofit fontScale="90000"/>
          </a:bodyPr>
          <a:lstStyle/>
          <a:p>
            <a:pPr algn="ctr" fontAlgn="auto">
              <a:spcAft>
                <a:spcPts val="0"/>
              </a:spcAft>
              <a:defRPr/>
            </a:pPr>
            <a:r>
              <a:rPr lang="en" sz="4000" dirty="0"/>
              <a:t>Rules for effective communication</a:t>
            </a:r>
          </a:p>
        </p:txBody>
      </p:sp>
      <p:sp>
        <p:nvSpPr>
          <p:cNvPr id="23555" name="Rectangle 3">
            <a:extLst>
              <a:ext uri="{FF2B5EF4-FFF2-40B4-BE49-F238E27FC236}">
                <a16:creationId xmlns:a16="http://schemas.microsoft.com/office/drawing/2014/main" id="{719F9195-890B-3A3B-1B6B-FBDA152E335F}"/>
              </a:ext>
            </a:extLst>
          </p:cNvPr>
          <p:cNvSpPr>
            <a:spLocks noGrp="1" noRot="1" noChangeArrowheads="1"/>
          </p:cNvSpPr>
          <p:nvPr>
            <p:ph idx="1"/>
          </p:nvPr>
        </p:nvSpPr>
        <p:spPr bwMode="auto">
          <a:xfrm>
            <a:off x="301625" y="908050"/>
            <a:ext cx="8540750" cy="5191125"/>
          </a:xfrm>
        </p:spPr>
        <p:txBody>
          <a:bodyPr wrap="square" numCol="1" anchor="t" anchorCtr="0" compatLnSpc="1">
            <a:prstTxWarp prst="textNoShape">
              <a:avLst/>
            </a:prstTxWarp>
          </a:bodyPr>
          <a:lstStyle/>
          <a:p>
            <a:pPr>
              <a:lnSpc>
                <a:spcPct val="80000"/>
              </a:lnSpc>
            </a:pPr>
            <a:r>
              <a:rPr lang="en" altLang="ru-RU" sz="3200" b="1"/>
              <a:t>Concentrate on the speaker and his message.</a:t>
            </a:r>
          </a:p>
          <a:p>
            <a:pPr>
              <a:lnSpc>
                <a:spcPct val="80000"/>
              </a:lnSpc>
            </a:pPr>
            <a:r>
              <a:rPr lang="en" altLang="ru-RU" sz="3200" b="1"/>
              <a:t>Maintain feedback throughout the communication process.</a:t>
            </a:r>
          </a:p>
          <a:p>
            <a:pPr>
              <a:lnSpc>
                <a:spcPct val="80000"/>
              </a:lnSpc>
            </a:pPr>
            <a:r>
              <a:rPr lang="en" altLang="ru-RU" sz="3200" b="1"/>
              <a:t>DO NOT interrupt the speaker, do not get distracted, do not sum up, do not give advice.</a:t>
            </a:r>
          </a:p>
          <a:p>
            <a:pPr>
              <a:lnSpc>
                <a:spcPct val="80000"/>
              </a:lnSpc>
            </a:pPr>
            <a:r>
              <a:rPr lang="en" altLang="ru-RU" sz="3200" b="1"/>
              <a:t>Make yourself heard and understood.</a:t>
            </a:r>
          </a:p>
          <a:p>
            <a:pPr>
              <a:lnSpc>
                <a:spcPct val="80000"/>
              </a:lnSpc>
            </a:pPr>
            <a:r>
              <a:rPr lang="en" altLang="ru-RU" sz="3200" b="1"/>
              <a:t>Use non-verbal communication.</a:t>
            </a:r>
          </a:p>
          <a:p>
            <a:pPr>
              <a:lnSpc>
                <a:spcPct val="80000"/>
              </a:lnSpc>
            </a:pPr>
            <a:r>
              <a:rPr lang="en" altLang="ru-RU" sz="3200" b="1"/>
              <a:t>Maintain an atmosphere of trust, mutual respect, and show empathy.</a:t>
            </a:r>
          </a:p>
          <a:p>
            <a:pPr>
              <a:lnSpc>
                <a:spcPct val="80000"/>
              </a:lnSpc>
            </a:pPr>
            <a:endParaRPr lang="ru-RU" altLang="ru-RU" sz="3200" b="1"/>
          </a:p>
        </p:txBody>
      </p:sp>
    </p:spTree>
  </p:cSld>
  <p:clrMapOvr>
    <a:masterClrMapping/>
  </p:clrMapOvr>
  <p:transition spd="slow">
    <p:strips/>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23832D8C-38FC-0871-9345-99E28EAFC08A}"/>
              </a:ext>
            </a:extLst>
          </p:cNvPr>
          <p:cNvSpPr>
            <a:spLocks noGrp="1" noRot="1" noChangeArrowheads="1"/>
          </p:cNvSpPr>
          <p:nvPr>
            <p:ph type="title"/>
          </p:nvPr>
        </p:nvSpPr>
        <p:spPr/>
        <p:txBody>
          <a:bodyPr/>
          <a:lstStyle/>
          <a:p>
            <a:pPr algn="ctr"/>
            <a:r>
              <a:rPr lang="en" altLang="ru-RU"/>
              <a:t>Rules for self-control of emotions</a:t>
            </a:r>
          </a:p>
        </p:txBody>
      </p:sp>
      <p:sp>
        <p:nvSpPr>
          <p:cNvPr id="24579" name="Rectangle 3">
            <a:extLst>
              <a:ext uri="{FF2B5EF4-FFF2-40B4-BE49-F238E27FC236}">
                <a16:creationId xmlns:a16="http://schemas.microsoft.com/office/drawing/2014/main" id="{F22D95D0-69AA-2837-E13B-750CE640EA0D}"/>
              </a:ext>
            </a:extLst>
          </p:cNvPr>
          <p:cNvSpPr>
            <a:spLocks noGrp="1" noRot="1" noChangeArrowheads="1"/>
          </p:cNvSpPr>
          <p:nvPr>
            <p:ph idx="1"/>
          </p:nvPr>
        </p:nvSpPr>
        <p:spPr bwMode="auto">
          <a:xfrm>
            <a:off x="301625" y="1676400"/>
            <a:ext cx="8540750" cy="5181600"/>
          </a:xfrm>
        </p:spPr>
        <p:txBody>
          <a:bodyPr wrap="square" numCol="1" anchor="t" anchorCtr="0" compatLnSpc="1">
            <a:prstTxWarp prst="textNoShape">
              <a:avLst/>
            </a:prstTxWarp>
          </a:bodyPr>
          <a:lstStyle/>
          <a:p>
            <a:r>
              <a:rPr lang="en" altLang="ru-RU" sz="3600"/>
              <a:t>Calm reaction to emotional actions of partners.</a:t>
            </a:r>
          </a:p>
          <a:p>
            <a:r>
              <a:rPr lang="en" altLang="ru-RU" sz="3600"/>
              <a:t>Rationalization of emotions, exchange of the content of emotional experiences in the process of communication.</a:t>
            </a:r>
          </a:p>
          <a:p>
            <a:r>
              <a:rPr lang="en" altLang="ru-RU" sz="3600"/>
              <a:t>Maintaining high self-esteem for constructive behavior.</a:t>
            </a:r>
          </a:p>
        </p:txBody>
      </p:sp>
    </p:spTree>
  </p:cSld>
  <p:clrMapOvr>
    <a:masterClrMapping/>
  </p:clrMapOvr>
  <p:transition spd="slow">
    <p:strips/>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9E5A0451-9221-39F7-E0FA-73060DF8D612}"/>
              </a:ext>
            </a:extLst>
          </p:cNvPr>
          <p:cNvSpPr>
            <a:spLocks noGrp="1" noRot="1" noChangeArrowheads="1"/>
          </p:cNvSpPr>
          <p:nvPr>
            <p:ph type="title"/>
          </p:nvPr>
        </p:nvSpPr>
        <p:spPr>
          <a:xfrm>
            <a:off x="395288" y="908050"/>
            <a:ext cx="8229600" cy="1143000"/>
          </a:xfrm>
        </p:spPr>
        <p:txBody>
          <a:bodyPr rtlCol="0">
            <a:normAutofit fontScale="90000"/>
          </a:bodyPr>
          <a:lstStyle/>
          <a:p>
            <a:pPr algn="ctr" fontAlgn="auto">
              <a:spcAft>
                <a:spcPts val="0"/>
              </a:spcAft>
              <a:defRPr/>
            </a:pPr>
            <a:r>
              <a:rPr lang="en" sz="4000" dirty="0" err="1"/>
              <a:t>Intrapersonal </a:t>
            </a:r>
            <a:r>
              <a:rPr lang="en" sz="4000" dirty="0"/>
              <a:t>conflicts are conflicts in the inner world of a person</a:t>
            </a:r>
          </a:p>
        </p:txBody>
      </p:sp>
      <p:sp>
        <p:nvSpPr>
          <p:cNvPr id="25603" name="Rectangle 3">
            <a:extLst>
              <a:ext uri="{FF2B5EF4-FFF2-40B4-BE49-F238E27FC236}">
                <a16:creationId xmlns:a16="http://schemas.microsoft.com/office/drawing/2014/main" id="{A24A79EC-BC9F-A745-C459-624A9090DB98}"/>
              </a:ext>
            </a:extLst>
          </p:cNvPr>
          <p:cNvSpPr>
            <a:spLocks noGrp="1" noRot="1" noChangeArrowheads="1"/>
          </p:cNvSpPr>
          <p:nvPr>
            <p:ph idx="1"/>
          </p:nvPr>
        </p:nvSpPr>
        <p:spPr bwMode="auto">
          <a:xfrm>
            <a:off x="301625" y="1989138"/>
            <a:ext cx="8540750" cy="4110037"/>
          </a:xfrm>
        </p:spPr>
        <p:txBody>
          <a:bodyPr wrap="square" numCol="1" anchor="t" anchorCtr="0" compatLnSpc="1">
            <a:prstTxWarp prst="textNoShape">
              <a:avLst/>
            </a:prstTxWarp>
          </a:bodyPr>
          <a:lstStyle/>
          <a:p>
            <a:pPr>
              <a:buFont typeface="Wingdings" panose="05000000000000000000" pitchFamily="2" charset="2"/>
              <a:buNone/>
            </a:pPr>
            <a:r>
              <a:rPr lang="en" altLang="ru-RU" sz="4000"/>
              <a:t>Peculiarities:</a:t>
            </a:r>
          </a:p>
          <a:p>
            <a:r>
              <a:rPr lang="en" altLang="ru-RU" sz="4000"/>
              <a:t>Unusual in terms of structure.</a:t>
            </a:r>
          </a:p>
          <a:p>
            <a:r>
              <a:rPr lang="en" altLang="ru-RU" sz="4000"/>
              <a:t>Specificity of forms of progression and manifestation.</a:t>
            </a:r>
          </a:p>
          <a:p>
            <a:r>
              <a:rPr lang="en" altLang="ru-RU" sz="4000"/>
              <a:t>Latency.</a:t>
            </a:r>
          </a:p>
        </p:txBody>
      </p:sp>
    </p:spTree>
  </p:cSld>
  <p:clrMapOvr>
    <a:masterClrMapping/>
  </p:clrMapOvr>
  <p:transition spd="slow">
    <p:strips/>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C54DFE33-8E10-380B-A5B4-3B7A2C613793}"/>
              </a:ext>
            </a:extLst>
          </p:cNvPr>
          <p:cNvSpPr>
            <a:spLocks noGrp="1" noRot="1" noChangeArrowheads="1"/>
          </p:cNvSpPr>
          <p:nvPr>
            <p:ph type="title"/>
          </p:nvPr>
        </p:nvSpPr>
        <p:spPr/>
        <p:txBody>
          <a:bodyPr/>
          <a:lstStyle/>
          <a:p>
            <a:pPr algn="ctr"/>
            <a:r>
              <a:rPr lang="en" altLang="ru-RU" sz="4000"/>
              <a:t>Forms of manifestation of intrapersonal conflicts</a:t>
            </a:r>
          </a:p>
        </p:txBody>
      </p:sp>
      <p:sp>
        <p:nvSpPr>
          <p:cNvPr id="81923" name="Rectangle 3">
            <a:extLst>
              <a:ext uri="{FF2B5EF4-FFF2-40B4-BE49-F238E27FC236}">
                <a16:creationId xmlns:a16="http://schemas.microsoft.com/office/drawing/2014/main" id="{59CC4C76-7B37-E3D9-2C31-5AF5F1B1F08A}"/>
              </a:ext>
            </a:extLst>
          </p:cNvPr>
          <p:cNvSpPr>
            <a:spLocks noGrp="1" noRot="1" noChangeArrowheads="1"/>
          </p:cNvSpPr>
          <p:nvPr>
            <p:ph idx="1"/>
          </p:nvPr>
        </p:nvSpPr>
        <p:spPr>
          <a:xfrm>
            <a:off x="250825" y="1676400"/>
            <a:ext cx="8642350" cy="5181600"/>
          </a:xfrm>
        </p:spPr>
        <p:txBody>
          <a:bodyPr/>
          <a:lstStyle/>
          <a:p>
            <a:pPr marL="274320" indent="-274320" fontAlgn="auto">
              <a:spcAft>
                <a:spcPts val="0"/>
              </a:spcAft>
              <a:buClr>
                <a:schemeClr val="accent3"/>
              </a:buClr>
              <a:buFont typeface="Wingdings" pitchFamily="2" charset="2"/>
              <a:buNone/>
              <a:defRPr/>
            </a:pPr>
            <a:r>
              <a:rPr lang="en" sz="2800" b="1" dirty="0"/>
              <a:t>Neurasthenia (irritability, depressed mood, poor sleep, headaches).</a:t>
            </a:r>
          </a:p>
          <a:p>
            <a:pPr marL="274320" indent="-274320" fontAlgn="auto">
              <a:spcAft>
                <a:spcPts val="0"/>
              </a:spcAft>
              <a:buClr>
                <a:schemeClr val="accent3"/>
              </a:buClr>
              <a:buFont typeface="Wingdings" pitchFamily="2" charset="2"/>
              <a:buNone/>
              <a:defRPr/>
            </a:pPr>
            <a:r>
              <a:rPr lang="en" sz="2800" b="1" dirty="0"/>
              <a:t>Euphoria (pretend joy).</a:t>
            </a:r>
          </a:p>
          <a:p>
            <a:pPr marL="274320" indent="-274320" fontAlgn="auto">
              <a:spcAft>
                <a:spcPts val="0"/>
              </a:spcAft>
              <a:buClr>
                <a:schemeClr val="accent3"/>
              </a:buClr>
              <a:buFont typeface="Wingdings" pitchFamily="2" charset="2"/>
              <a:buNone/>
              <a:defRPr/>
            </a:pPr>
            <a:r>
              <a:rPr lang="en" sz="2800" b="1" dirty="0"/>
              <a:t>Regression (reversion to primitive forms of behavior, avoidance of responsibility).</a:t>
            </a:r>
          </a:p>
          <a:p>
            <a:pPr marL="274320" indent="-274320" fontAlgn="auto">
              <a:spcAft>
                <a:spcPts val="0"/>
              </a:spcAft>
              <a:buClr>
                <a:schemeClr val="accent3"/>
              </a:buClr>
              <a:buFont typeface="Wingdings" pitchFamily="2" charset="2"/>
              <a:buNone/>
              <a:defRPr/>
            </a:pPr>
            <a:r>
              <a:rPr lang="en" sz="2800" b="1" dirty="0"/>
              <a:t>Projection (attributing negative qualities to another person).</a:t>
            </a:r>
          </a:p>
          <a:p>
            <a:pPr marL="274320" indent="-274320" fontAlgn="auto">
              <a:spcAft>
                <a:spcPts val="0"/>
              </a:spcAft>
              <a:buClr>
                <a:schemeClr val="accent3"/>
              </a:buClr>
              <a:buFont typeface="Wingdings" pitchFamily="2" charset="2"/>
              <a:buNone/>
              <a:defRPr/>
            </a:pPr>
            <a:r>
              <a:rPr lang="en" sz="2800" b="1" dirty="0"/>
              <a:t>Nomadism (frequent change of residence).</a:t>
            </a:r>
          </a:p>
          <a:p>
            <a:pPr marL="274320" indent="-274320" fontAlgn="auto">
              <a:spcAft>
                <a:spcPts val="0"/>
              </a:spcAft>
              <a:buClr>
                <a:schemeClr val="accent3"/>
              </a:buClr>
              <a:buFont typeface="Wingdings" pitchFamily="2" charset="2"/>
              <a:buNone/>
              <a:defRPr/>
            </a:pPr>
            <a:r>
              <a:rPr lang="en" sz="2800" b="1" dirty="0"/>
              <a:t>Rationalism (self-justification of one's actions).</a:t>
            </a:r>
          </a:p>
        </p:txBody>
      </p:sp>
    </p:spTree>
  </p:cSld>
  <p:clrMapOvr>
    <a:masterClrMapping/>
  </p:clrMapOvr>
  <p:transition spd="slow">
    <p:strips/>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6318C9F1-3E31-7BFE-C95E-A6BCFE283EA2}"/>
              </a:ext>
            </a:extLst>
          </p:cNvPr>
          <p:cNvSpPr>
            <a:spLocks noGrp="1" noRot="1" noChangeArrowheads="1"/>
          </p:cNvSpPr>
          <p:nvPr>
            <p:ph type="title"/>
          </p:nvPr>
        </p:nvSpPr>
        <p:spPr/>
        <p:txBody>
          <a:bodyPr/>
          <a:lstStyle/>
          <a:p>
            <a:pPr algn="ctr"/>
            <a:r>
              <a:rPr lang="en" altLang="ru-RU" sz="4000"/>
              <a:t>Methods for resolving intrapersonal conflicts</a:t>
            </a:r>
          </a:p>
        </p:txBody>
      </p:sp>
      <p:sp>
        <p:nvSpPr>
          <p:cNvPr id="27651" name="Rectangle 3">
            <a:extLst>
              <a:ext uri="{FF2B5EF4-FFF2-40B4-BE49-F238E27FC236}">
                <a16:creationId xmlns:a16="http://schemas.microsoft.com/office/drawing/2014/main" id="{A770F6B2-EA1E-BB7B-5B76-DA0E4E582132}"/>
              </a:ext>
            </a:extLst>
          </p:cNvPr>
          <p:cNvSpPr>
            <a:spLocks noGrp="1" noRot="1" noChangeArrowheads="1"/>
          </p:cNvSpPr>
          <p:nvPr>
            <p:ph idx="1"/>
          </p:nvPr>
        </p:nvSpPr>
        <p:spPr bwMode="auto">
          <a:xfrm>
            <a:off x="301625" y="1676400"/>
            <a:ext cx="8540750" cy="5181600"/>
          </a:xfrm>
        </p:spPr>
        <p:txBody>
          <a:bodyPr wrap="square" numCol="1" anchor="t" anchorCtr="0" compatLnSpc="1">
            <a:prstTxWarp prst="textNoShape">
              <a:avLst/>
            </a:prstTxWarp>
          </a:bodyPr>
          <a:lstStyle/>
          <a:p>
            <a:r>
              <a:rPr lang="en" altLang="ru-RU" sz="3200"/>
              <a:t>Compromise (choosing in favor of one option).</a:t>
            </a:r>
          </a:p>
          <a:p>
            <a:r>
              <a:rPr lang="en" altLang="ru-RU" sz="3200"/>
              <a:t>Avoiding the problem.</a:t>
            </a:r>
          </a:p>
          <a:p>
            <a:r>
              <a:rPr lang="en" altLang="ru-RU" sz="3200"/>
              <a:t>Reorientation (changes in claims)</a:t>
            </a:r>
          </a:p>
          <a:p>
            <a:r>
              <a:rPr lang="en" altLang="ru-RU" sz="3200"/>
              <a:t>Sublimation (transfer of energy to another sphere).</a:t>
            </a:r>
          </a:p>
          <a:p>
            <a:r>
              <a:rPr lang="en" altLang="ru-RU" sz="3200"/>
              <a:t>Idealization (dreamy).</a:t>
            </a:r>
          </a:p>
          <a:p>
            <a:r>
              <a:rPr lang="en" altLang="ru-RU" sz="3200"/>
              <a:t>Repression (suppression of feelings, desires).</a:t>
            </a:r>
          </a:p>
          <a:p>
            <a:r>
              <a:rPr lang="en" altLang="ru-RU" sz="3200"/>
              <a:t>Correction (change of self-concept </a:t>
            </a:r>
            <a:r>
              <a:rPr lang="en" altLang="ru-RU"/>
              <a:t>).</a:t>
            </a:r>
          </a:p>
        </p:txBody>
      </p:sp>
    </p:spTree>
  </p:cSld>
  <p:clrMapOvr>
    <a:masterClrMapping/>
  </p:clrMapOvr>
  <p:transition spd="slow">
    <p:strip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F542E66-CFCA-E78E-5933-2E4C6EAAB01A}"/>
              </a:ext>
            </a:extLst>
          </p:cNvPr>
          <p:cNvSpPr>
            <a:spLocks noGrp="1" noRot="1" noChangeArrowheads="1"/>
          </p:cNvSpPr>
          <p:nvPr>
            <p:ph type="title"/>
          </p:nvPr>
        </p:nvSpPr>
        <p:spPr/>
        <p:txBody>
          <a:bodyPr/>
          <a:lstStyle/>
          <a:p>
            <a:r>
              <a:rPr lang="en" altLang="ru-RU" sz="4000" dirty="0"/>
              <a:t>Conflict Management Technologies</a:t>
            </a:r>
          </a:p>
        </p:txBody>
      </p:sp>
      <p:sp>
        <p:nvSpPr>
          <p:cNvPr id="52227" name="Rectangle 3">
            <a:extLst>
              <a:ext uri="{FF2B5EF4-FFF2-40B4-BE49-F238E27FC236}">
                <a16:creationId xmlns:a16="http://schemas.microsoft.com/office/drawing/2014/main" id="{03DC046B-D3FB-1A78-B02A-CB5F6DB44AD3}"/>
              </a:ext>
            </a:extLst>
          </p:cNvPr>
          <p:cNvSpPr>
            <a:spLocks noGrp="1" noRot="1" noChangeArrowheads="1"/>
          </p:cNvSpPr>
          <p:nvPr>
            <p:ph idx="1"/>
          </p:nvPr>
        </p:nvSpPr>
        <p:spPr/>
        <p:txBody>
          <a:bodyPr>
            <a:normAutofit/>
          </a:bodyPr>
          <a:lstStyle/>
          <a:p>
            <a:pPr marL="274320" indent="-274320" algn="just" fontAlgn="auto">
              <a:spcAft>
                <a:spcPts val="0"/>
              </a:spcAft>
              <a:buClr>
                <a:schemeClr val="accent3"/>
              </a:buClr>
              <a:buFont typeface="Wingdings" pitchFamily="2" charset="2"/>
              <a:buNone/>
              <a:defRPr/>
            </a:pPr>
            <a:r>
              <a:rPr lang="en" sz="4000" dirty="0"/>
              <a:t>Conflict management is a purposeful, objectively conditioned influence on its dynamics in the interests of the development or destruction of the social system to which the given conflict relates </a:t>
            </a:r>
            <a:r>
              <a:rPr lang="en" dirty="0"/>
              <a:t>.</a:t>
            </a:r>
          </a:p>
        </p:txBody>
      </p:sp>
    </p:spTree>
  </p:cSld>
  <p:clrMapOvr>
    <a:masterClrMapping/>
  </p:clrMapOvr>
  <p:transition spd="slow">
    <p:strips/>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49672027-29F0-4253-4C26-6AC7367B94B9}"/>
              </a:ext>
            </a:extLst>
          </p:cNvPr>
          <p:cNvSpPr>
            <a:spLocks noGrp="1" noRot="1" noChangeArrowheads="1"/>
          </p:cNvSpPr>
          <p:nvPr>
            <p:ph type="title"/>
          </p:nvPr>
        </p:nvSpPr>
        <p:spPr>
          <a:xfrm>
            <a:off x="301625" y="228600"/>
            <a:ext cx="8510588" cy="536575"/>
          </a:xfrm>
        </p:spPr>
        <p:txBody>
          <a:bodyPr rtlCol="0">
            <a:normAutofit fontScale="90000"/>
          </a:bodyPr>
          <a:lstStyle/>
          <a:p>
            <a:pPr algn="ctr" fontAlgn="auto">
              <a:spcAft>
                <a:spcPts val="0"/>
              </a:spcAft>
              <a:defRPr/>
            </a:pPr>
            <a:r>
              <a:rPr lang="en" sz="4000" dirty="0"/>
              <a:t>Interpersonal conflicts</a:t>
            </a:r>
          </a:p>
        </p:txBody>
      </p:sp>
      <p:sp>
        <p:nvSpPr>
          <p:cNvPr id="90115" name="Rectangle 3">
            <a:extLst>
              <a:ext uri="{FF2B5EF4-FFF2-40B4-BE49-F238E27FC236}">
                <a16:creationId xmlns:a16="http://schemas.microsoft.com/office/drawing/2014/main" id="{33905765-9679-0660-5FC0-414553A5F157}"/>
              </a:ext>
            </a:extLst>
          </p:cNvPr>
          <p:cNvSpPr>
            <a:spLocks noGrp="1" noRot="1" noChangeArrowheads="1"/>
          </p:cNvSpPr>
          <p:nvPr>
            <p:ph idx="1"/>
          </p:nvPr>
        </p:nvSpPr>
        <p:spPr/>
        <p:txBody>
          <a:bodyPr/>
          <a:lstStyle/>
          <a:p>
            <a:pPr marL="274320" indent="-274320" fontAlgn="auto">
              <a:spcAft>
                <a:spcPts val="0"/>
              </a:spcAft>
              <a:buClr>
                <a:schemeClr val="accent3"/>
              </a:buClr>
              <a:buFont typeface="Wingdings" pitchFamily="2" charset="2"/>
              <a:buNone/>
              <a:defRPr/>
            </a:pPr>
            <a:r>
              <a:rPr lang="en" sz="4400" dirty="0"/>
              <a:t>Team (organization):</a:t>
            </a:r>
          </a:p>
          <a:p>
            <a:pPr marL="274320" indent="-274320" fontAlgn="auto">
              <a:spcAft>
                <a:spcPts val="0"/>
              </a:spcAft>
              <a:buClr>
                <a:schemeClr val="accent3"/>
              </a:buClr>
              <a:buFont typeface="Wingdings" pitchFamily="2" charset="2"/>
              <a:buNone/>
              <a:defRPr/>
            </a:pPr>
            <a:r>
              <a:rPr lang="en" sz="4400" dirty="0"/>
              <a:t>manager - subordinate;</a:t>
            </a:r>
          </a:p>
          <a:p>
            <a:pPr marL="274320" indent="-274320" fontAlgn="auto">
              <a:spcAft>
                <a:spcPts val="0"/>
              </a:spcAft>
              <a:buClr>
                <a:schemeClr val="accent3"/>
              </a:buClr>
              <a:buFont typeface="Wingdings" pitchFamily="2" charset="2"/>
              <a:buNone/>
              <a:defRPr/>
            </a:pPr>
            <a:r>
              <a:rPr lang="en" sz="4400" dirty="0"/>
              <a:t>Between employees of the same rank;</a:t>
            </a:r>
          </a:p>
          <a:p>
            <a:pPr marL="274320" indent="-274320" fontAlgn="auto">
              <a:spcAft>
                <a:spcPts val="0"/>
              </a:spcAft>
              <a:buClr>
                <a:schemeClr val="accent3"/>
              </a:buClr>
              <a:buFont typeface="Wingdings" pitchFamily="2" charset="2"/>
              <a:buNone/>
              <a:defRPr/>
            </a:pPr>
            <a:r>
              <a:rPr lang="en" sz="4400" dirty="0"/>
              <a:t>service;</a:t>
            </a:r>
          </a:p>
          <a:p>
            <a:pPr marL="274320" indent="-274320" fontAlgn="auto">
              <a:spcAft>
                <a:spcPts val="0"/>
              </a:spcAft>
              <a:buClr>
                <a:schemeClr val="accent3"/>
              </a:buClr>
              <a:buFont typeface="Wingdings" pitchFamily="2" charset="2"/>
              <a:buNone/>
              <a:defRPr/>
            </a:pPr>
            <a:r>
              <a:rPr lang="en" sz="4400" dirty="0"/>
              <a:t>non-official.</a:t>
            </a:r>
          </a:p>
          <a:p>
            <a:pPr marL="274320" indent="-274320" fontAlgn="auto">
              <a:spcAft>
                <a:spcPts val="0"/>
              </a:spcAft>
              <a:buClr>
                <a:schemeClr val="accent3"/>
              </a:buClr>
              <a:buFont typeface="Wingdings" pitchFamily="2" charset="2"/>
              <a:buNone/>
              <a:defRPr/>
            </a:pPr>
            <a:endParaRPr lang="ru-RU" dirty="0"/>
          </a:p>
        </p:txBody>
      </p:sp>
    </p:spTree>
  </p:cSld>
  <p:clrMapOvr>
    <a:masterClrMapping/>
  </p:clrMapOvr>
  <p:transition spd="slow">
    <p:strips/>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0524950-A06B-FD93-D2D1-6F0CA725B131}"/>
              </a:ext>
            </a:extLst>
          </p:cNvPr>
          <p:cNvSpPr>
            <a:spLocks noGrp="1" noRot="1" noChangeArrowheads="1"/>
          </p:cNvSpPr>
          <p:nvPr>
            <p:ph type="title"/>
          </p:nvPr>
        </p:nvSpPr>
        <p:spPr>
          <a:xfrm>
            <a:off x="301625" y="228600"/>
            <a:ext cx="8510588" cy="608013"/>
          </a:xfrm>
        </p:spPr>
        <p:txBody>
          <a:bodyPr/>
          <a:lstStyle/>
          <a:p>
            <a:r>
              <a:rPr lang="en" altLang="ru-RU" sz="3200"/>
              <a:t>Managing interpersonal conflicts</a:t>
            </a:r>
          </a:p>
        </p:txBody>
      </p:sp>
      <p:sp>
        <p:nvSpPr>
          <p:cNvPr id="91139" name="Rectangle 3">
            <a:extLst>
              <a:ext uri="{FF2B5EF4-FFF2-40B4-BE49-F238E27FC236}">
                <a16:creationId xmlns:a16="http://schemas.microsoft.com/office/drawing/2014/main" id="{8477A92A-F78E-C0C2-793C-3765DBC72BD7}"/>
              </a:ext>
            </a:extLst>
          </p:cNvPr>
          <p:cNvSpPr>
            <a:spLocks noGrp="1" noRot="1" noChangeArrowheads="1"/>
          </p:cNvSpPr>
          <p:nvPr>
            <p:ph idx="1"/>
          </p:nvPr>
        </p:nvSpPr>
        <p:spPr>
          <a:xfrm>
            <a:off x="323850" y="836613"/>
            <a:ext cx="8496300" cy="6021387"/>
          </a:xfrm>
        </p:spPr>
        <p:txBody>
          <a:bodyPr/>
          <a:lstStyle/>
          <a:p>
            <a:pPr marL="274320" indent="-274320" fontAlgn="auto">
              <a:lnSpc>
                <a:spcPct val="80000"/>
              </a:lnSpc>
              <a:spcAft>
                <a:spcPts val="0"/>
              </a:spcAft>
              <a:buClr>
                <a:schemeClr val="accent3"/>
              </a:buClr>
              <a:buFont typeface="Wingdings" pitchFamily="2" charset="2"/>
              <a:buNone/>
              <a:defRPr/>
            </a:pPr>
            <a:r>
              <a:rPr lang="en" sz="2800" b="1"/>
              <a:t>Forecasting (study of individual psychological characteristics of employees, analysis of early symptoms of latent conflict, at the stage of emergence of a conflict situation.</a:t>
            </a:r>
          </a:p>
          <a:p>
            <a:pPr marL="274320" indent="-274320" fontAlgn="auto">
              <a:lnSpc>
                <a:spcPct val="80000"/>
              </a:lnSpc>
              <a:spcAft>
                <a:spcPts val="0"/>
              </a:spcAft>
              <a:buClr>
                <a:schemeClr val="accent3"/>
              </a:buClr>
              <a:buFont typeface="Wingdings" pitchFamily="2" charset="2"/>
              <a:buNone/>
              <a:defRPr/>
            </a:pPr>
            <a:r>
              <a:rPr lang="en" sz="2800" b="1"/>
              <a:t>Warning – based on the analysis data, take measures to neutralize them: pedagogical measures, administrative measures.</a:t>
            </a:r>
          </a:p>
          <a:p>
            <a:pPr marL="274320" indent="-274320" fontAlgn="auto">
              <a:lnSpc>
                <a:spcPct val="80000"/>
              </a:lnSpc>
              <a:spcAft>
                <a:spcPts val="0"/>
              </a:spcAft>
              <a:buClr>
                <a:schemeClr val="accent3"/>
              </a:buClr>
              <a:buFont typeface="Wingdings" pitchFamily="2" charset="2"/>
              <a:buNone/>
              <a:defRPr/>
            </a:pPr>
            <a:r>
              <a:rPr lang="en" sz="2800" b="1"/>
              <a:t>Regulation – achieve recognition of the conflict, remind about compliance with communication ethics, use all regulation technologies, limit the number of participants.</a:t>
            </a:r>
          </a:p>
          <a:p>
            <a:pPr marL="274320" indent="-274320" fontAlgn="auto">
              <a:lnSpc>
                <a:spcPct val="80000"/>
              </a:lnSpc>
              <a:spcAft>
                <a:spcPts val="0"/>
              </a:spcAft>
              <a:buClr>
                <a:schemeClr val="accent3"/>
              </a:buClr>
              <a:buFont typeface="Wingdings" pitchFamily="2" charset="2"/>
              <a:buNone/>
              <a:defRPr/>
            </a:pPr>
            <a:r>
              <a:rPr lang="en" sz="2800" b="1"/>
              <a:t>Resolution – based on the depth of the conflict, take one of the following methods of resolution: administrative or pedagogical </a:t>
            </a:r>
            <a:r>
              <a:rPr lang="en" sz="2800"/>
              <a:t>.</a:t>
            </a:r>
          </a:p>
        </p:txBody>
      </p:sp>
    </p:spTree>
  </p:cSld>
  <p:clrMapOvr>
    <a:masterClrMapping/>
  </p:clrMapOvr>
  <p:transition spd="slow">
    <p:strips/>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D08A1F49-3759-A8AB-AD30-C5E66C9FEF7D}"/>
              </a:ext>
            </a:extLst>
          </p:cNvPr>
          <p:cNvSpPr>
            <a:spLocks noGrp="1" noRot="1" noChangeArrowheads="1"/>
          </p:cNvSpPr>
          <p:nvPr>
            <p:ph type="title"/>
          </p:nvPr>
        </p:nvSpPr>
        <p:spPr>
          <a:xfrm>
            <a:off x="301625" y="228600"/>
            <a:ext cx="8510588" cy="536575"/>
          </a:xfrm>
        </p:spPr>
        <p:txBody>
          <a:bodyPr rtlCol="0">
            <a:normAutofit fontScale="90000"/>
          </a:bodyPr>
          <a:lstStyle/>
          <a:p>
            <a:pPr algn="ctr" fontAlgn="auto">
              <a:spcAft>
                <a:spcPts val="0"/>
              </a:spcAft>
              <a:defRPr/>
            </a:pPr>
            <a:r>
              <a:rPr lang="en" sz="4000" dirty="0"/>
              <a:t>Conflicts in the organization</a:t>
            </a:r>
          </a:p>
        </p:txBody>
      </p:sp>
      <p:sp>
        <p:nvSpPr>
          <p:cNvPr id="60419" name="Rectangle 3">
            <a:extLst>
              <a:ext uri="{FF2B5EF4-FFF2-40B4-BE49-F238E27FC236}">
                <a16:creationId xmlns:a16="http://schemas.microsoft.com/office/drawing/2014/main" id="{E1ADDC75-0317-FD83-5A80-29329428E2BB}"/>
              </a:ext>
            </a:extLst>
          </p:cNvPr>
          <p:cNvSpPr>
            <a:spLocks noGrp="1" noRot="1" noChangeArrowheads="1"/>
          </p:cNvSpPr>
          <p:nvPr>
            <p:ph idx="1"/>
          </p:nvPr>
        </p:nvSpPr>
        <p:spPr>
          <a:xfrm>
            <a:off x="0" y="908050"/>
            <a:ext cx="9144000" cy="5949950"/>
          </a:xfrm>
        </p:spPr>
        <p:txBody>
          <a:bodyPr>
            <a:normAutofit lnSpcReduction="10000"/>
          </a:bodyPr>
          <a:lstStyle/>
          <a:p>
            <a:pPr marL="609600" indent="-609600" fontAlgn="auto">
              <a:lnSpc>
                <a:spcPct val="80000"/>
              </a:lnSpc>
              <a:spcAft>
                <a:spcPts val="0"/>
              </a:spcAft>
              <a:buFont typeface="Wingdings" panose="05000000000000000000" pitchFamily="2" charset="2"/>
              <a:buNone/>
              <a:defRPr/>
            </a:pPr>
            <a:endParaRPr lang="ru-RU" altLang="ru-RU" sz="2000" b="1"/>
          </a:p>
          <a:p>
            <a:pPr marL="609600" indent="-609600" fontAlgn="auto">
              <a:lnSpc>
                <a:spcPct val="80000"/>
              </a:lnSpc>
              <a:spcAft>
                <a:spcPts val="0"/>
              </a:spcAft>
              <a:buFont typeface="Wingdings" panose="05000000000000000000" pitchFamily="2" charset="2"/>
              <a:buNone/>
              <a:defRPr/>
            </a:pPr>
            <a:r>
              <a:rPr lang="en" altLang="ru-RU" sz="2000" b="1"/>
              <a:t>CONFLICTS IN AN ORGANIZATION ARE CONFLICTS THAT ARISE BETWEEN SUBJECTS OF SOCIAL INTERACTION WITHIN THE ORGANIZATION.</a:t>
            </a:r>
          </a:p>
          <a:p>
            <a:pPr marL="609600" indent="-609600" fontAlgn="auto">
              <a:lnSpc>
                <a:spcPct val="80000"/>
              </a:lnSpc>
              <a:spcAft>
                <a:spcPts val="0"/>
              </a:spcAft>
              <a:buFont typeface="Wingdings" panose="05000000000000000000" pitchFamily="2" charset="2"/>
              <a:buNone/>
              <a:defRPr/>
            </a:pPr>
            <a:endParaRPr lang="ru-RU" altLang="ru-RU" sz="2000" b="1"/>
          </a:p>
          <a:p>
            <a:pPr marL="609600" indent="-609600" fontAlgn="auto">
              <a:lnSpc>
                <a:spcPct val="80000"/>
              </a:lnSpc>
              <a:spcAft>
                <a:spcPts val="0"/>
              </a:spcAft>
              <a:defRPr/>
            </a:pPr>
            <a:r>
              <a:rPr lang="en" altLang="ru-RU" sz="2000" b="1"/>
              <a:t>Interpersonal (horizontal and vertical)</a:t>
            </a:r>
          </a:p>
          <a:p>
            <a:pPr marL="609600" indent="-609600" fontAlgn="auto">
              <a:lnSpc>
                <a:spcPct val="80000"/>
              </a:lnSpc>
              <a:spcAft>
                <a:spcPts val="0"/>
              </a:spcAft>
              <a:defRPr/>
            </a:pPr>
            <a:r>
              <a:rPr lang="en" altLang="ru-RU" sz="2000" b="1"/>
              <a:t>Intergroup conflicts</a:t>
            </a:r>
          </a:p>
          <a:p>
            <a:pPr marL="609600" indent="-609600" fontAlgn="auto">
              <a:lnSpc>
                <a:spcPct val="80000"/>
              </a:lnSpc>
              <a:spcAft>
                <a:spcPts val="0"/>
              </a:spcAft>
              <a:defRPr/>
            </a:pPr>
            <a:r>
              <a:rPr lang="en" altLang="ru-RU" sz="2000" b="1"/>
              <a:t>Conflict of the type "personality-group"</a:t>
            </a:r>
          </a:p>
          <a:p>
            <a:pPr marL="609600" indent="-609600" fontAlgn="auto">
              <a:lnSpc>
                <a:spcPct val="80000"/>
              </a:lnSpc>
              <a:spcAft>
                <a:spcPts val="0"/>
              </a:spcAft>
              <a:defRPr/>
            </a:pPr>
            <a:r>
              <a:rPr lang="en" altLang="ru-RU" sz="2000" b="1"/>
              <a:t>Structural conflicts</a:t>
            </a:r>
          </a:p>
          <a:p>
            <a:pPr marL="609600" indent="-609600" fontAlgn="auto">
              <a:lnSpc>
                <a:spcPct val="80000"/>
              </a:lnSpc>
              <a:spcAft>
                <a:spcPts val="0"/>
              </a:spcAft>
              <a:defRPr/>
            </a:pPr>
            <a:r>
              <a:rPr lang="en" altLang="ru-RU" sz="2000" b="1"/>
              <a:t>Innovative conflicts</a:t>
            </a:r>
          </a:p>
          <a:p>
            <a:pPr marL="609600" indent="-609600" fontAlgn="auto">
              <a:lnSpc>
                <a:spcPct val="80000"/>
              </a:lnSpc>
              <a:spcAft>
                <a:spcPts val="0"/>
              </a:spcAft>
              <a:defRPr/>
            </a:pPr>
            <a:r>
              <a:rPr lang="en" altLang="ru-RU" sz="2000" b="1"/>
              <a:t>Positional conflicts</a:t>
            </a:r>
          </a:p>
          <a:p>
            <a:pPr marL="609600" indent="-609600" fontAlgn="auto">
              <a:lnSpc>
                <a:spcPct val="80000"/>
              </a:lnSpc>
              <a:spcAft>
                <a:spcPts val="0"/>
              </a:spcAft>
              <a:defRPr/>
            </a:pPr>
            <a:r>
              <a:rPr lang="en" altLang="ru-RU" sz="2000" b="1"/>
              <a:t>Resource conflicts</a:t>
            </a:r>
          </a:p>
          <a:p>
            <a:pPr marL="609600" indent="-609600" fontAlgn="auto">
              <a:lnSpc>
                <a:spcPct val="80000"/>
              </a:lnSpc>
              <a:spcAft>
                <a:spcPts val="0"/>
              </a:spcAft>
              <a:defRPr/>
            </a:pPr>
            <a:r>
              <a:rPr lang="en" altLang="ru-RU" sz="2000" b="1"/>
              <a:t>Dynamic conflicts</a:t>
            </a:r>
          </a:p>
          <a:p>
            <a:pPr marL="609600" indent="-609600" fontAlgn="auto">
              <a:lnSpc>
                <a:spcPct val="80000"/>
              </a:lnSpc>
              <a:spcAft>
                <a:spcPts val="0"/>
              </a:spcAft>
              <a:defRPr/>
            </a:pPr>
            <a:r>
              <a:rPr lang="en" altLang="ru-RU" sz="2000" b="1"/>
              <a:t>Organizational and technological conflicts</a:t>
            </a:r>
          </a:p>
          <a:p>
            <a:pPr marL="609600" indent="-609600" fontAlgn="auto">
              <a:lnSpc>
                <a:spcPct val="80000"/>
              </a:lnSpc>
              <a:spcAft>
                <a:spcPts val="0"/>
              </a:spcAft>
              <a:defRPr/>
            </a:pPr>
            <a:r>
              <a:rPr lang="en" altLang="ru-RU" sz="2000" b="1"/>
              <a:t>Conflicts in the socio-economic system of the organization</a:t>
            </a:r>
          </a:p>
          <a:p>
            <a:pPr marL="609600" indent="-609600" fontAlgn="auto">
              <a:lnSpc>
                <a:spcPct val="80000"/>
              </a:lnSpc>
              <a:spcAft>
                <a:spcPts val="0"/>
              </a:spcAft>
              <a:defRPr/>
            </a:pPr>
            <a:r>
              <a:rPr lang="en" altLang="ru-RU" sz="2000" b="1"/>
              <a:t>Conflicts in the administrative and managerial system</a:t>
            </a:r>
          </a:p>
          <a:p>
            <a:pPr marL="609600" indent="-609600" fontAlgn="auto">
              <a:lnSpc>
                <a:spcPct val="80000"/>
              </a:lnSpc>
              <a:spcAft>
                <a:spcPts val="0"/>
              </a:spcAft>
              <a:defRPr/>
            </a:pPr>
            <a:r>
              <a:rPr lang="en" altLang="ru-RU" sz="2000" b="1"/>
              <a:t>Conflicts related to the functioning of an informal organization</a:t>
            </a:r>
          </a:p>
          <a:p>
            <a:pPr marL="609600" indent="-609600" fontAlgn="auto">
              <a:lnSpc>
                <a:spcPct val="80000"/>
              </a:lnSpc>
              <a:spcAft>
                <a:spcPts val="0"/>
              </a:spcAft>
              <a:defRPr/>
            </a:pPr>
            <a:r>
              <a:rPr lang="en" altLang="ru-RU" sz="2000" b="1"/>
              <a:t>Conflicts related to the functioning of the socio-psychological system of relations</a:t>
            </a:r>
          </a:p>
        </p:txBody>
      </p:sp>
    </p:spTree>
  </p:cSld>
  <p:clrMapOvr>
    <a:masterClrMapping/>
  </p:clrMapOvr>
  <p:transition spd="slow">
    <p:strips/>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180528B7-E744-A32D-754B-6F08F4A8A9B2}"/>
              </a:ext>
            </a:extLst>
          </p:cNvPr>
          <p:cNvSpPr>
            <a:spLocks noGrp="1" noRot="1" noChangeArrowheads="1"/>
          </p:cNvSpPr>
          <p:nvPr>
            <p:ph type="title"/>
          </p:nvPr>
        </p:nvSpPr>
        <p:spPr>
          <a:xfrm>
            <a:off x="301625" y="228600"/>
            <a:ext cx="8510588" cy="463550"/>
          </a:xfrm>
        </p:spPr>
        <p:txBody>
          <a:bodyPr rtlCol="0">
            <a:normAutofit fontScale="90000"/>
          </a:bodyPr>
          <a:lstStyle/>
          <a:p>
            <a:pPr algn="ctr" fontAlgn="auto">
              <a:spcAft>
                <a:spcPts val="0"/>
              </a:spcAft>
              <a:defRPr/>
            </a:pPr>
            <a:r>
              <a:rPr lang="en" sz="4000" dirty="0"/>
              <a:t>Conflicts in the organization</a:t>
            </a:r>
          </a:p>
        </p:txBody>
      </p:sp>
      <p:sp>
        <p:nvSpPr>
          <p:cNvPr id="86019" name="Rectangle 3">
            <a:extLst>
              <a:ext uri="{FF2B5EF4-FFF2-40B4-BE49-F238E27FC236}">
                <a16:creationId xmlns:a16="http://schemas.microsoft.com/office/drawing/2014/main" id="{53181EDC-27C9-2D19-6582-DBC472849E48}"/>
              </a:ext>
            </a:extLst>
          </p:cNvPr>
          <p:cNvSpPr>
            <a:spLocks noGrp="1" noRot="1" noChangeArrowheads="1"/>
          </p:cNvSpPr>
          <p:nvPr>
            <p:ph idx="1"/>
          </p:nvPr>
        </p:nvSpPr>
        <p:spPr>
          <a:xfrm>
            <a:off x="468313" y="765175"/>
            <a:ext cx="8351837" cy="6092825"/>
          </a:xfrm>
        </p:spPr>
        <p:txBody>
          <a:bodyPr/>
          <a:lstStyle/>
          <a:p>
            <a:pPr marL="274320" indent="-274320" algn="just" fontAlgn="auto">
              <a:lnSpc>
                <a:spcPct val="80000"/>
              </a:lnSpc>
              <a:spcAft>
                <a:spcPts val="0"/>
              </a:spcAft>
              <a:buClr>
                <a:schemeClr val="accent3"/>
              </a:buClr>
              <a:buFont typeface="Wingdings" pitchFamily="2" charset="2"/>
              <a:buNone/>
              <a:defRPr/>
            </a:pPr>
            <a:r>
              <a:rPr lang="en" sz="2400" dirty="0"/>
              <a:t>    </a:t>
            </a:r>
            <a:r>
              <a:rPr lang="en" sz="3200" b="1" dirty="0"/>
              <a:t>A special place in the management of organizational conflicts is their forecasting and prevention based on monitoring the level of social tension. Signs of social tension may be (spontaneous mini-meetings, an increase in the number of absences from work, a decrease in productivity, an increase in the number of local conflicts, mass dismissals at will, the spread of rumors, collective failure to comply with the instructions of the manager, spontaneous rallies and strikes, an increase in emotional tension.</a:t>
            </a:r>
          </a:p>
          <a:p>
            <a:pPr marL="274320" indent="-274320" fontAlgn="auto">
              <a:lnSpc>
                <a:spcPct val="80000"/>
              </a:lnSpc>
              <a:spcAft>
                <a:spcPts val="0"/>
              </a:spcAft>
              <a:buClr>
                <a:schemeClr val="accent3"/>
              </a:buClr>
              <a:buFont typeface="Wingdings" pitchFamily="2" charset="2"/>
              <a:buNone/>
              <a:defRPr/>
            </a:pPr>
            <a:endParaRPr lang="ru-RU" sz="2400" b="1" dirty="0"/>
          </a:p>
          <a:p>
            <a:pPr marL="274320" indent="-274320" fontAlgn="auto">
              <a:lnSpc>
                <a:spcPct val="80000"/>
              </a:lnSpc>
              <a:spcAft>
                <a:spcPts val="0"/>
              </a:spcAft>
              <a:buClr>
                <a:schemeClr val="accent3"/>
              </a:buClr>
              <a:buFont typeface="Wingdings" pitchFamily="2" charset="2"/>
              <a:buNone/>
              <a:defRPr/>
            </a:pPr>
            <a:endParaRPr lang="ru-RU" sz="2400" b="1" dirty="0"/>
          </a:p>
        </p:txBody>
      </p:sp>
    </p:spTree>
  </p:cSld>
  <p:clrMapOvr>
    <a:masterClrMapping/>
  </p:clrMapOvr>
  <p:transition spd="slow">
    <p:strips/>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5C11D3F8-520A-21FC-C7FA-C9A881E1E1E8}"/>
              </a:ext>
            </a:extLst>
          </p:cNvPr>
          <p:cNvSpPr>
            <a:spLocks noGrp="1" noRot="1" noChangeArrowheads="1"/>
          </p:cNvSpPr>
          <p:nvPr>
            <p:ph type="title"/>
          </p:nvPr>
        </p:nvSpPr>
        <p:spPr>
          <a:xfrm>
            <a:off x="301625" y="228600"/>
            <a:ext cx="8510588" cy="536575"/>
          </a:xfrm>
        </p:spPr>
        <p:txBody>
          <a:bodyPr rtlCol="0">
            <a:normAutofit fontScale="90000"/>
          </a:bodyPr>
          <a:lstStyle/>
          <a:p>
            <a:pPr algn="ctr" fontAlgn="auto">
              <a:spcAft>
                <a:spcPts val="0"/>
              </a:spcAft>
              <a:defRPr/>
            </a:pPr>
            <a:r>
              <a:rPr lang="en" sz="4000" dirty="0"/>
              <a:t>Conflicts in the management sphere</a:t>
            </a:r>
          </a:p>
        </p:txBody>
      </p:sp>
      <p:sp>
        <p:nvSpPr>
          <p:cNvPr id="32771" name="Rectangle 3">
            <a:extLst>
              <a:ext uri="{FF2B5EF4-FFF2-40B4-BE49-F238E27FC236}">
                <a16:creationId xmlns:a16="http://schemas.microsoft.com/office/drawing/2014/main" id="{3B6FB226-3E4D-5641-5E68-11AD1B39F0B0}"/>
              </a:ext>
            </a:extLst>
          </p:cNvPr>
          <p:cNvSpPr>
            <a:spLocks noGrp="1" noRot="1" noChangeArrowheads="1"/>
          </p:cNvSpPr>
          <p:nvPr>
            <p:ph idx="1"/>
          </p:nvPr>
        </p:nvSpPr>
        <p:spPr bwMode="auto">
          <a:xfrm>
            <a:off x="250825" y="1125538"/>
            <a:ext cx="8642350" cy="5399087"/>
          </a:xfrm>
        </p:spPr>
        <p:txBody>
          <a:bodyPr wrap="square" numCol="1" anchor="t" anchorCtr="0" compatLnSpc="1">
            <a:prstTxWarp prst="textNoShape">
              <a:avLst/>
            </a:prstTxWarp>
          </a:bodyPr>
          <a:lstStyle/>
          <a:p>
            <a:pPr>
              <a:buFont typeface="Wingdings" panose="05000000000000000000" pitchFamily="2" charset="2"/>
              <a:buNone/>
            </a:pPr>
            <a:r>
              <a:rPr lang="en" altLang="ru-RU" sz="2400" b="1"/>
              <a:t>CONFLICTS IN THE SPHERE OF MANAGEMENT - conflicts that arise in systems of social interaction between subjects and objects of management.</a:t>
            </a:r>
          </a:p>
          <a:p>
            <a:pPr>
              <a:buFont typeface="Wingdings" panose="05000000000000000000" pitchFamily="2" charset="2"/>
              <a:buNone/>
            </a:pPr>
            <a:endParaRPr lang="ru-RU" altLang="ru-RU" sz="2400" b="1"/>
          </a:p>
          <a:p>
            <a:r>
              <a:rPr lang="en" altLang="ru-RU" sz="2400" b="1"/>
              <a:t>CONFLICTS BETWEEN A MANAGER AND A SUBORDINATE.</a:t>
            </a:r>
          </a:p>
          <a:p>
            <a:r>
              <a:rPr lang="en" altLang="ru-RU" sz="2400" b="1"/>
              <a:t>STRUCTURAL</a:t>
            </a:r>
          </a:p>
          <a:p>
            <a:r>
              <a:rPr lang="en" altLang="ru-RU" sz="2400" b="1"/>
              <a:t>INNOVATIVE</a:t>
            </a:r>
          </a:p>
          <a:p>
            <a:r>
              <a:rPr lang="en" altLang="ru-RU" sz="2400" b="1"/>
              <a:t>POSITIONAL</a:t>
            </a:r>
          </a:p>
          <a:p>
            <a:r>
              <a:rPr lang="en" altLang="ru-RU" sz="2400" b="1"/>
              <a:t>VALUE.</a:t>
            </a:r>
          </a:p>
          <a:p>
            <a:r>
              <a:rPr lang="en" altLang="ru-RU" sz="2400" b="1"/>
              <a:t>PLANNING CONFLICTS</a:t>
            </a:r>
          </a:p>
          <a:p>
            <a:r>
              <a:rPr lang="en" altLang="ru-RU" sz="2400" b="1"/>
              <a:t>ORGANIZATIONAL CONFLICTS</a:t>
            </a:r>
          </a:p>
          <a:p>
            <a:r>
              <a:rPr lang="en" altLang="ru-RU" sz="2400" b="1"/>
              <a:t>MOTIVATION CONFLICTS </a:t>
            </a:r>
            <a:br>
              <a:rPr lang="ru-RU" altLang="ru-RU" sz="2400" b="1"/>
            </a:br>
            <a:r>
              <a:rPr lang="en" altLang="ru-RU" sz="2400" b="1"/>
              <a:t>CONTROL CONFLICTS</a:t>
            </a:r>
          </a:p>
          <a:p>
            <a:endParaRPr lang="ru-RU" altLang="ru-RU" sz="2400" b="1"/>
          </a:p>
        </p:txBody>
      </p:sp>
    </p:spTree>
  </p:cSld>
  <p:clrMapOvr>
    <a:masterClrMapping/>
  </p:clrMapOvr>
  <p:transition spd="slow">
    <p:strips/>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7AFA98D5-82D6-2688-2964-1A3155C50A7A}"/>
              </a:ext>
            </a:extLst>
          </p:cNvPr>
          <p:cNvSpPr>
            <a:spLocks noGrp="1" noRot="1" noChangeArrowheads="1"/>
          </p:cNvSpPr>
          <p:nvPr>
            <p:ph type="title"/>
          </p:nvPr>
        </p:nvSpPr>
        <p:spPr>
          <a:xfrm>
            <a:off x="301625" y="228600"/>
            <a:ext cx="8510588" cy="536575"/>
          </a:xfrm>
        </p:spPr>
        <p:txBody>
          <a:bodyPr/>
          <a:lstStyle/>
          <a:p>
            <a:r>
              <a:rPr lang="en" altLang="ru-RU" sz="2400"/>
              <a:t>FORMS OF MANAGEMENT CONFLICTS</a:t>
            </a:r>
          </a:p>
        </p:txBody>
      </p:sp>
      <p:sp>
        <p:nvSpPr>
          <p:cNvPr id="33795" name="Rectangle 3">
            <a:extLst>
              <a:ext uri="{FF2B5EF4-FFF2-40B4-BE49-F238E27FC236}">
                <a16:creationId xmlns:a16="http://schemas.microsoft.com/office/drawing/2014/main" id="{7DB3068B-367B-ACE4-7949-D196AFBAE29B}"/>
              </a:ext>
            </a:extLst>
          </p:cNvPr>
          <p:cNvSpPr>
            <a:spLocks noGrp="1" noRot="1" noChangeArrowheads="1"/>
          </p:cNvSpPr>
          <p:nvPr>
            <p:ph idx="1"/>
          </p:nvPr>
        </p:nvSpPr>
        <p:spPr bwMode="auto">
          <a:xfrm>
            <a:off x="323850" y="836613"/>
            <a:ext cx="8569325" cy="6021387"/>
          </a:xfrm>
        </p:spPr>
        <p:txBody>
          <a:bodyPr wrap="square" numCol="1" anchor="t" anchorCtr="0" compatLnSpc="1">
            <a:prstTxWarp prst="textNoShape">
              <a:avLst/>
            </a:prstTxWarp>
          </a:bodyPr>
          <a:lstStyle/>
          <a:p>
            <a:pPr>
              <a:lnSpc>
                <a:spcPct val="80000"/>
              </a:lnSpc>
              <a:buFont typeface="Wingdings" panose="05000000000000000000" pitchFamily="2" charset="2"/>
              <a:buNone/>
            </a:pPr>
            <a:r>
              <a:rPr lang="en" altLang="ru-RU" sz="2400" b="1"/>
              <a:t>DISORGANIZATION is a state of management interaction in which existing group norms and administrative and bureaucratic rules come into conflict with new conditions and factors.</a:t>
            </a:r>
          </a:p>
          <a:p>
            <a:pPr>
              <a:lnSpc>
                <a:spcPct val="80000"/>
              </a:lnSpc>
              <a:buFont typeface="Wingdings" panose="05000000000000000000" pitchFamily="2" charset="2"/>
              <a:buNone/>
            </a:pPr>
            <a:endParaRPr lang="ru-RU" altLang="ru-RU" sz="2400" b="1"/>
          </a:p>
          <a:p>
            <a:pPr>
              <a:lnSpc>
                <a:spcPct val="80000"/>
              </a:lnSpc>
              <a:buFont typeface="Wingdings" panose="05000000000000000000" pitchFamily="2" charset="2"/>
              <a:buNone/>
            </a:pPr>
            <a:r>
              <a:rPr lang="en" altLang="ru-RU" sz="2400" b="1"/>
              <a:t>DISAGREEMENT is the refusal of certain subjects and objects of management to follow prescribed patterns and norms of behavior. This is a failure to fulfill one’s duties.</a:t>
            </a:r>
          </a:p>
          <a:p>
            <a:pPr>
              <a:lnSpc>
                <a:spcPct val="80000"/>
              </a:lnSpc>
              <a:buFont typeface="Wingdings" panose="05000000000000000000" pitchFamily="2" charset="2"/>
              <a:buNone/>
            </a:pPr>
            <a:endParaRPr lang="ru-RU" altLang="ru-RU" sz="2400" b="1"/>
          </a:p>
          <a:p>
            <a:pPr>
              <a:lnSpc>
                <a:spcPct val="80000"/>
              </a:lnSpc>
              <a:buFont typeface="Wingdings" panose="05000000000000000000" pitchFamily="2" charset="2"/>
              <a:buNone/>
            </a:pPr>
            <a:r>
              <a:rPr lang="en" altLang="ru-RU" sz="2400" b="1"/>
              <a:t>TENSION is an acute form of management conflict that affects the foundations of the existing management system.</a:t>
            </a:r>
          </a:p>
          <a:p>
            <a:pPr>
              <a:lnSpc>
                <a:spcPct val="80000"/>
              </a:lnSpc>
              <a:buFont typeface="Wingdings" panose="05000000000000000000" pitchFamily="2" charset="2"/>
              <a:buNone/>
            </a:pPr>
            <a:endParaRPr lang="ru-RU" altLang="ru-RU" sz="2400" b="1"/>
          </a:p>
          <a:p>
            <a:pPr>
              <a:lnSpc>
                <a:spcPct val="80000"/>
              </a:lnSpc>
              <a:buFont typeface="Wingdings" panose="05000000000000000000" pitchFamily="2" charset="2"/>
              <a:buNone/>
            </a:pPr>
            <a:r>
              <a:rPr lang="en" altLang="ru-RU" sz="2400" b="1"/>
              <a:t>CONFRONTATION is the most acute form of management conflict, leading to a split and liquidation of the existing management system.</a:t>
            </a:r>
          </a:p>
        </p:txBody>
      </p:sp>
    </p:spTree>
  </p:cSld>
  <p:clrMapOvr>
    <a:masterClrMapping/>
  </p:clrMapOvr>
  <p:transition spd="slow">
    <p:strips/>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DE2B328C-BC8C-DD3A-6291-507BCB6E06FC}"/>
              </a:ext>
            </a:extLst>
          </p:cNvPr>
          <p:cNvSpPr>
            <a:spLocks noGrp="1" noRot="1" noChangeArrowheads="1"/>
          </p:cNvSpPr>
          <p:nvPr>
            <p:ph idx="1"/>
          </p:nvPr>
        </p:nvSpPr>
        <p:spPr bwMode="auto">
          <a:xfrm>
            <a:off x="0" y="333375"/>
            <a:ext cx="8842375" cy="6524625"/>
          </a:xfrm>
        </p:spPr>
        <p:txBody>
          <a:bodyPr wrap="square" numCol="1" anchor="t" anchorCtr="0" compatLnSpc="1">
            <a:prstTxWarp prst="textNoShape">
              <a:avLst/>
            </a:prstTxWarp>
          </a:bodyPr>
          <a:lstStyle/>
          <a:p>
            <a:pPr algn="ctr">
              <a:buFont typeface="Wingdings" panose="05000000000000000000" pitchFamily="2" charset="2"/>
              <a:buNone/>
            </a:pPr>
            <a:r>
              <a:rPr lang="en" altLang="ru-RU"/>
              <a:t>PREVENTION AND RESOLUTION OF MANAGEMENT CONFLICTS</a:t>
            </a:r>
          </a:p>
          <a:p>
            <a:r>
              <a:rPr lang="en" altLang="ru-RU" sz="3200"/>
              <a:t>establish feedback with all levels of management,</a:t>
            </a:r>
          </a:p>
          <a:p>
            <a:r>
              <a:rPr lang="en" altLang="ru-RU" sz="3200"/>
              <a:t>constantly adjust the style, forms, means and methods of management taking into account specific conditions.</a:t>
            </a:r>
          </a:p>
          <a:p>
            <a:r>
              <a:rPr lang="en" altLang="ru-RU" sz="3200"/>
              <a:t>The manager must have various forms of influence on subordinates (direct influence, influence through motive, through the value system, through the surrounding social environment.</a:t>
            </a:r>
          </a:p>
        </p:txBody>
      </p:sp>
    </p:spTree>
  </p:cSld>
  <p:clrMapOvr>
    <a:masterClrMapping/>
  </p:clrMapOvr>
  <p:transition spd="slow">
    <p:strips/>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66841DC-1339-7209-A04D-33FA9C60ED08}"/>
              </a:ext>
            </a:extLst>
          </p:cNvPr>
          <p:cNvSpPr>
            <a:spLocks noGrp="1" noRot="1" noChangeArrowheads="1"/>
          </p:cNvSpPr>
          <p:nvPr>
            <p:ph type="title"/>
          </p:nvPr>
        </p:nvSpPr>
        <p:spPr/>
        <p:txBody>
          <a:bodyPr/>
          <a:lstStyle/>
          <a:p>
            <a:r>
              <a:rPr lang="en" altLang="ru-RU" sz="4000"/>
              <a:t>Contents of Conflict Management</a:t>
            </a:r>
          </a:p>
        </p:txBody>
      </p:sp>
      <p:sp>
        <p:nvSpPr>
          <p:cNvPr id="58371" name="Rectangle 3">
            <a:extLst>
              <a:ext uri="{FF2B5EF4-FFF2-40B4-BE49-F238E27FC236}">
                <a16:creationId xmlns:a16="http://schemas.microsoft.com/office/drawing/2014/main" id="{B2C7DCEC-89A2-91DE-AEB2-C7A306A3E89B}"/>
              </a:ext>
            </a:extLst>
          </p:cNvPr>
          <p:cNvSpPr>
            <a:spLocks noGrp="1" noRot="1" noChangeArrowheads="1"/>
          </p:cNvSpPr>
          <p:nvPr>
            <p:ph idx="1"/>
          </p:nvPr>
        </p:nvSpPr>
        <p:spPr/>
        <p:txBody>
          <a:bodyPr>
            <a:normAutofit lnSpcReduction="10000"/>
          </a:bodyPr>
          <a:lstStyle/>
          <a:p>
            <a:pPr marL="274320" indent="-274320" fontAlgn="auto">
              <a:spcAft>
                <a:spcPts val="0"/>
              </a:spcAft>
              <a:buClr>
                <a:schemeClr val="accent3"/>
              </a:buClr>
              <a:buFont typeface="Wingdings" pitchFamily="2" charset="2"/>
              <a:buNone/>
              <a:defRPr/>
            </a:pPr>
            <a:r>
              <a:rPr lang="en" sz="3600" dirty="0"/>
              <a:t>Conflict management as a complex process includes the following activities:</a:t>
            </a:r>
          </a:p>
          <a:p>
            <a:pPr marL="274320" indent="-274320" fontAlgn="auto">
              <a:spcAft>
                <a:spcPts val="0"/>
              </a:spcAft>
              <a:buClr>
                <a:schemeClr val="accent3"/>
              </a:buClr>
              <a:buFont typeface="Wingdings 2"/>
              <a:buChar char=""/>
              <a:defRPr/>
            </a:pPr>
            <a:r>
              <a:rPr lang="en" sz="3600" dirty="0"/>
              <a:t>forecasting conflicts and assessing their functional orientation;</a:t>
            </a:r>
          </a:p>
          <a:p>
            <a:pPr marL="274320" indent="-274320" fontAlgn="auto">
              <a:spcAft>
                <a:spcPts val="0"/>
              </a:spcAft>
              <a:buClr>
                <a:schemeClr val="accent3"/>
              </a:buClr>
              <a:buFont typeface="Wingdings 2"/>
              <a:buChar char=""/>
              <a:defRPr/>
            </a:pPr>
            <a:r>
              <a:rPr lang="en" sz="3600" dirty="0"/>
              <a:t>preventing or stimulating conflict;</a:t>
            </a:r>
          </a:p>
          <a:p>
            <a:pPr marL="274320" indent="-274320" fontAlgn="auto">
              <a:spcAft>
                <a:spcPts val="0"/>
              </a:spcAft>
              <a:buClr>
                <a:schemeClr val="accent3"/>
              </a:buClr>
              <a:buFont typeface="Wingdings 2"/>
              <a:buChar char=""/>
              <a:defRPr/>
            </a:pPr>
            <a:r>
              <a:rPr lang="en" sz="3600" dirty="0"/>
              <a:t>conflict resolution;</a:t>
            </a:r>
          </a:p>
          <a:p>
            <a:pPr marL="274320" indent="-274320" fontAlgn="auto">
              <a:spcAft>
                <a:spcPts val="0"/>
              </a:spcAft>
              <a:buClr>
                <a:schemeClr val="accent3"/>
              </a:buClr>
              <a:buFont typeface="Wingdings 2"/>
              <a:buChar char=""/>
              <a:defRPr/>
            </a:pPr>
            <a:r>
              <a:rPr lang="en" sz="3600" dirty="0"/>
              <a:t>conflict resolution </a:t>
            </a:r>
            <a:r>
              <a:rPr lang="en" dirty="0"/>
              <a:t>.</a:t>
            </a:r>
          </a:p>
        </p:txBody>
      </p:sp>
    </p:spTree>
  </p:cSld>
  <p:clrMapOvr>
    <a:masterClrMapping/>
  </p:clrMapOvr>
  <p:transition spd="slow">
    <p:strips/>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BD62D20-72EC-2FE8-881C-F7C1ABFC5A0D}"/>
              </a:ext>
            </a:extLst>
          </p:cNvPr>
          <p:cNvSpPr>
            <a:spLocks noGrp="1" noRot="1" noChangeArrowheads="1"/>
          </p:cNvSpPr>
          <p:nvPr>
            <p:ph type="title"/>
          </p:nvPr>
        </p:nvSpPr>
        <p:spPr/>
        <p:txBody>
          <a:bodyPr/>
          <a:lstStyle/>
          <a:p>
            <a:r>
              <a:rPr lang="en" altLang="ru-RU" sz="4000"/>
              <a:t>The content of conflict management and its dynamics</a:t>
            </a:r>
          </a:p>
        </p:txBody>
      </p:sp>
      <p:sp>
        <p:nvSpPr>
          <p:cNvPr id="68611" name="Rectangle 3">
            <a:extLst>
              <a:ext uri="{FF2B5EF4-FFF2-40B4-BE49-F238E27FC236}">
                <a16:creationId xmlns:a16="http://schemas.microsoft.com/office/drawing/2014/main" id="{6964F98D-4574-128A-03CA-7EC334C17FE6}"/>
              </a:ext>
            </a:extLst>
          </p:cNvPr>
          <p:cNvSpPr>
            <a:spLocks noGrp="1" noRot="1" noChangeArrowheads="1"/>
          </p:cNvSpPr>
          <p:nvPr>
            <p:ph idx="1"/>
          </p:nvPr>
        </p:nvSpPr>
        <p:spPr>
          <a:xfrm>
            <a:off x="323850" y="1676400"/>
            <a:ext cx="8424863" cy="5181600"/>
          </a:xfrm>
        </p:spPr>
        <p:txBody>
          <a:bodyPr/>
          <a:lstStyle/>
          <a:p>
            <a:pPr marL="274320" indent="-274320" algn="just" fontAlgn="auto">
              <a:spcAft>
                <a:spcPts val="0"/>
              </a:spcAft>
              <a:buClr>
                <a:schemeClr val="accent3"/>
              </a:buClr>
              <a:buFont typeface="Wingdings" pitchFamily="2" charset="2"/>
              <a:buNone/>
              <a:defRPr/>
            </a:pPr>
            <a:r>
              <a:rPr lang="en" sz="3200" dirty="0"/>
              <a:t>The emergence and development of a conflict situation (forecasting, prevention).</a:t>
            </a:r>
          </a:p>
          <a:p>
            <a:pPr marL="274320" indent="-274320" algn="just" fontAlgn="auto">
              <a:spcAft>
                <a:spcPts val="0"/>
              </a:spcAft>
              <a:buClr>
                <a:schemeClr val="accent3"/>
              </a:buClr>
              <a:buFont typeface="Wingdings" pitchFamily="2" charset="2"/>
              <a:buNone/>
              <a:defRPr/>
            </a:pPr>
            <a:r>
              <a:rPr lang="en" sz="3200" dirty="0"/>
              <a:t>Awareness of a conflict situation by at least one of the participants (warning).</a:t>
            </a:r>
          </a:p>
          <a:p>
            <a:pPr marL="274320" indent="-274320" algn="just" fontAlgn="auto">
              <a:spcAft>
                <a:spcPts val="0"/>
              </a:spcAft>
              <a:buClr>
                <a:schemeClr val="accent3"/>
              </a:buClr>
              <a:buFont typeface="Wingdings" pitchFamily="2" charset="2"/>
              <a:buNone/>
              <a:defRPr/>
            </a:pPr>
            <a:r>
              <a:rPr lang="en" sz="3200" dirty="0"/>
              <a:t>Beginning of open conflict (regulation).</a:t>
            </a:r>
          </a:p>
          <a:p>
            <a:pPr marL="274320" indent="-274320" algn="just" fontAlgn="auto">
              <a:spcAft>
                <a:spcPts val="0"/>
              </a:spcAft>
              <a:buClr>
                <a:schemeClr val="accent3"/>
              </a:buClr>
              <a:buFont typeface="Wingdings" pitchFamily="2" charset="2"/>
              <a:buNone/>
              <a:defRPr/>
            </a:pPr>
            <a:r>
              <a:rPr lang="en" sz="3200" dirty="0"/>
              <a:t>Development of open conflict (regulation).</a:t>
            </a:r>
          </a:p>
          <a:p>
            <a:pPr marL="274320" indent="-274320" algn="just" fontAlgn="auto">
              <a:spcAft>
                <a:spcPts val="0"/>
              </a:spcAft>
              <a:buClr>
                <a:schemeClr val="accent3"/>
              </a:buClr>
              <a:buFont typeface="Wingdings" pitchFamily="2" charset="2"/>
              <a:buNone/>
              <a:defRPr/>
            </a:pPr>
            <a:r>
              <a:rPr lang="en" sz="3200" dirty="0"/>
              <a:t>Conflict resolution (resolution).</a:t>
            </a:r>
          </a:p>
        </p:txBody>
      </p:sp>
    </p:spTree>
  </p:cSld>
  <p:clrMapOvr>
    <a:masterClrMapping/>
  </p:clrMapOvr>
  <p:transition spd="slow">
    <p:strips/>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FAF8EDE-1757-AD68-9813-A76AFFF697CD}"/>
              </a:ext>
            </a:extLst>
          </p:cNvPr>
          <p:cNvSpPr>
            <a:spLocks noGrp="1" noRot="1" noChangeArrowheads="1"/>
          </p:cNvSpPr>
          <p:nvPr>
            <p:ph type="title"/>
          </p:nvPr>
        </p:nvSpPr>
        <p:spPr>
          <a:xfrm>
            <a:off x="457200" y="274638"/>
            <a:ext cx="8229600" cy="777875"/>
          </a:xfrm>
        </p:spPr>
        <p:txBody>
          <a:bodyPr/>
          <a:lstStyle/>
          <a:p>
            <a:pPr algn="ctr"/>
            <a:r>
              <a:rPr lang="en" altLang="ru-RU"/>
              <a:t>Predicting Conflict</a:t>
            </a:r>
          </a:p>
        </p:txBody>
      </p:sp>
      <p:sp>
        <p:nvSpPr>
          <p:cNvPr id="28675" name="Rectangle 3">
            <a:extLst>
              <a:ext uri="{FF2B5EF4-FFF2-40B4-BE49-F238E27FC236}">
                <a16:creationId xmlns:a16="http://schemas.microsoft.com/office/drawing/2014/main" id="{A8E24258-FFC0-E676-C52B-65255EEF22AE}"/>
              </a:ext>
            </a:extLst>
          </p:cNvPr>
          <p:cNvSpPr>
            <a:spLocks noGrp="1" noRot="1" noChangeArrowheads="1"/>
          </p:cNvSpPr>
          <p:nvPr>
            <p:ph idx="1"/>
          </p:nvPr>
        </p:nvSpPr>
        <p:spPr>
          <a:xfrm>
            <a:off x="457200" y="1196975"/>
            <a:ext cx="8229600" cy="5327650"/>
          </a:xfrm>
        </p:spPr>
        <p:txBody>
          <a:bodyPr>
            <a:normAutofit/>
          </a:bodyPr>
          <a:lstStyle/>
          <a:p>
            <a:pPr fontAlgn="auto">
              <a:spcAft>
                <a:spcPts val="0"/>
              </a:spcAft>
              <a:buFont typeface="Wingdings" panose="05000000000000000000" pitchFamily="2" charset="2"/>
              <a:buNone/>
              <a:defRPr/>
            </a:pPr>
            <a:r>
              <a:rPr lang="en" altLang="ru-RU" sz="3200"/>
              <a:t>The main source of conflict prediction is the study of objective and subjective conditions and factors of interaction between people (management style, level of social tension, psychological climate, leadership and microgroups), as well as their individual psychological characteristics.</a:t>
            </a:r>
          </a:p>
          <a:p>
            <a:pPr fontAlgn="auto">
              <a:spcAft>
                <a:spcPts val="0"/>
              </a:spcAft>
              <a:buFont typeface="Wingdings" panose="05000000000000000000" pitchFamily="2" charset="2"/>
              <a:buNone/>
              <a:defRPr/>
            </a:pPr>
            <a:r>
              <a:rPr lang="en" altLang="ru-RU" sz="3200"/>
              <a:t>A special place at this stage is occupied by the analysis of general and specific causes of conflicts.</a:t>
            </a:r>
          </a:p>
        </p:txBody>
      </p:sp>
    </p:spTree>
  </p:cSld>
  <p:clrMapOvr>
    <a:masterClrMapping/>
  </p:clrMapOvr>
  <p:transition spd="slow">
    <p:strips/>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AC5E16B-4C02-3DE2-8225-C6B19746D02F}"/>
              </a:ext>
            </a:extLst>
          </p:cNvPr>
          <p:cNvSpPr>
            <a:spLocks noGrp="1" noRot="1" noChangeArrowheads="1"/>
          </p:cNvSpPr>
          <p:nvPr>
            <p:ph type="title"/>
          </p:nvPr>
        </p:nvSpPr>
        <p:spPr/>
        <p:txBody>
          <a:bodyPr/>
          <a:lstStyle/>
          <a:p>
            <a:pPr algn="ctr"/>
            <a:r>
              <a:rPr lang="en" altLang="ru-RU"/>
              <a:t>Conflict prevention</a:t>
            </a:r>
          </a:p>
        </p:txBody>
      </p:sp>
      <p:sp>
        <p:nvSpPr>
          <p:cNvPr id="60419" name="Rectangle 3">
            <a:extLst>
              <a:ext uri="{FF2B5EF4-FFF2-40B4-BE49-F238E27FC236}">
                <a16:creationId xmlns:a16="http://schemas.microsoft.com/office/drawing/2014/main" id="{8679E334-85BE-98EE-0B1E-1F9D636B9436}"/>
              </a:ext>
            </a:extLst>
          </p:cNvPr>
          <p:cNvSpPr>
            <a:spLocks noGrp="1" noRot="1" noChangeArrowheads="1"/>
          </p:cNvSpPr>
          <p:nvPr>
            <p:ph idx="1"/>
          </p:nvPr>
        </p:nvSpPr>
        <p:spPr/>
        <p:txBody>
          <a:bodyPr>
            <a:normAutofit/>
          </a:bodyPr>
          <a:lstStyle/>
          <a:p>
            <a:pPr marL="609600" indent="-609600" algn="just" fontAlgn="auto">
              <a:lnSpc>
                <a:spcPct val="80000"/>
              </a:lnSpc>
              <a:spcAft>
                <a:spcPts val="0"/>
              </a:spcAft>
              <a:buClr>
                <a:schemeClr val="accent3"/>
              </a:buClr>
              <a:buFont typeface="Wingdings" pitchFamily="2" charset="2"/>
              <a:buAutoNum type="arabicPeriod"/>
              <a:defRPr/>
            </a:pPr>
            <a:r>
              <a:rPr lang="en" sz="3200" b="1" dirty="0"/>
              <a:t>Based on the forecast data, active efforts are made to neutralize the effects of the entire complex of factors that determine it (forced form of conflict prevention)</a:t>
            </a:r>
          </a:p>
          <a:p>
            <a:pPr marL="609600" indent="-609600" algn="just" fontAlgn="auto">
              <a:lnSpc>
                <a:spcPct val="80000"/>
              </a:lnSpc>
              <a:spcAft>
                <a:spcPts val="0"/>
              </a:spcAft>
              <a:buClr>
                <a:schemeClr val="accent3"/>
              </a:buClr>
              <a:buFont typeface="Wingdings" pitchFamily="2" charset="2"/>
              <a:buAutoNum type="arabicPeriod"/>
              <a:defRPr/>
            </a:pPr>
            <a:r>
              <a:rPr lang="en" sz="3200" b="1" dirty="0"/>
              <a:t>Conflicts can be prevented by implementing effective management in general. In this case, conflict management is an integral part of the overall management process (preventive form </a:t>
            </a:r>
            <a:r>
              <a:rPr lang="en" sz="2800" b="1" dirty="0"/>
              <a:t>).</a:t>
            </a:r>
          </a:p>
        </p:txBody>
      </p:sp>
    </p:spTree>
  </p:cSld>
  <p:clrMapOvr>
    <a:masterClrMapping/>
  </p:clrMapOvr>
  <p:transition spd="slow">
    <p:strips/>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083573E-AAE6-C033-2293-83C7863C2457}"/>
              </a:ext>
            </a:extLst>
          </p:cNvPr>
          <p:cNvSpPr>
            <a:spLocks noGrp="1" noRot="1" noChangeArrowheads="1"/>
          </p:cNvSpPr>
          <p:nvPr>
            <p:ph type="title"/>
          </p:nvPr>
        </p:nvSpPr>
        <p:spPr>
          <a:xfrm>
            <a:off x="395288" y="188913"/>
            <a:ext cx="8229600" cy="1143000"/>
          </a:xfrm>
        </p:spPr>
        <p:txBody>
          <a:bodyPr/>
          <a:lstStyle/>
          <a:p>
            <a:pPr algn="ctr"/>
            <a:r>
              <a:rPr lang="en" altLang="ru-RU"/>
              <a:t>Stimulating conflict</a:t>
            </a:r>
          </a:p>
        </p:txBody>
      </p:sp>
      <p:sp>
        <p:nvSpPr>
          <p:cNvPr id="30723" name="Rectangle 3">
            <a:extLst>
              <a:ext uri="{FF2B5EF4-FFF2-40B4-BE49-F238E27FC236}">
                <a16:creationId xmlns:a16="http://schemas.microsoft.com/office/drawing/2014/main" id="{25CC8C32-70FD-E703-97AB-BB2D41061B2C}"/>
              </a:ext>
            </a:extLst>
          </p:cNvPr>
          <p:cNvSpPr>
            <a:spLocks noGrp="1" noRot="1" noChangeArrowheads="1"/>
          </p:cNvSpPr>
          <p:nvPr>
            <p:ph idx="1"/>
          </p:nvPr>
        </p:nvSpPr>
        <p:spPr>
          <a:xfrm>
            <a:off x="323850" y="1341438"/>
            <a:ext cx="8229600" cy="4387850"/>
          </a:xfrm>
        </p:spPr>
        <p:txBody>
          <a:bodyPr>
            <a:normAutofit/>
          </a:bodyPr>
          <a:lstStyle/>
          <a:p>
            <a:pPr fontAlgn="auto">
              <a:spcAft>
                <a:spcPts val="0"/>
              </a:spcAft>
              <a:buFont typeface="Wingdings" panose="05000000000000000000" pitchFamily="2" charset="2"/>
              <a:buNone/>
              <a:defRPr/>
            </a:pPr>
            <a:r>
              <a:rPr lang="en" altLang="ru-RU" sz="3600"/>
              <a:t>A type of activity aimed at provoking or causing a conflict; this type of activity is justified only in relation to constructive conflicts.</a:t>
            </a:r>
          </a:p>
          <a:p>
            <a:pPr fontAlgn="auto">
              <a:spcAft>
                <a:spcPts val="0"/>
              </a:spcAft>
              <a:buFont typeface="Wingdings" panose="05000000000000000000" pitchFamily="2" charset="2"/>
              <a:buNone/>
              <a:defRPr/>
            </a:pPr>
            <a:r>
              <a:rPr lang="en" altLang="ru-RU" sz="3600"/>
              <a:t>Means of stimulation: raising a problematic issue for discussion at a meeting, consultation, criticism of the current situation at a meeting.</a:t>
            </a:r>
          </a:p>
        </p:txBody>
      </p:sp>
    </p:spTree>
  </p:cSld>
  <p:clrMapOvr>
    <a:masterClrMapping/>
  </p:clrMapOvr>
  <p:transition spd="slow">
    <p:strips/>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885</TotalTime>
  <Words>3199</Words>
  <Application>Microsoft Office PowerPoint</Application>
  <PresentationFormat>Экран (4:3)</PresentationFormat>
  <Paragraphs>237</Paragraphs>
  <Slides>46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46</vt:i4>
      </vt:variant>
    </vt:vector>
  </HeadingPairs>
  <TitlesOfParts>
    <vt:vector size="52" baseType="lpstr">
      <vt:lpstr>Arial</vt:lpstr>
      <vt:lpstr>Calibri</vt:lpstr>
      <vt:lpstr>Calibri Light</vt:lpstr>
      <vt:lpstr>Wingdings</vt:lpstr>
      <vt:lpstr>Wingdings 2</vt:lpstr>
      <vt:lpstr>Тема Office</vt:lpstr>
      <vt:lpstr>AL-FARABI KAZAKH NATIONAL UNIVERSITY</vt:lpstr>
      <vt:lpstr>Презентация PowerPoint</vt:lpstr>
      <vt:lpstr>Lecture plan:</vt:lpstr>
      <vt:lpstr>Conflict Management Technologies</vt:lpstr>
      <vt:lpstr>Contents of Conflict Management</vt:lpstr>
      <vt:lpstr>The content of conflict management and its dynamics</vt:lpstr>
      <vt:lpstr>Predicting Conflict</vt:lpstr>
      <vt:lpstr>Conflict prevention</vt:lpstr>
      <vt:lpstr>Stimulating conflict</vt:lpstr>
      <vt:lpstr>Conflict resolution</vt:lpstr>
      <vt:lpstr>Conflict management technologies</vt:lpstr>
      <vt:lpstr>Conflict resolution</vt:lpstr>
      <vt:lpstr>Algorithm of the manager's activities in the process of conflict management</vt:lpstr>
      <vt:lpstr>Negative factors in making constructive decisions on conflict</vt:lpstr>
      <vt:lpstr>Conflict Management Principles</vt:lpstr>
      <vt:lpstr>Theories of personality behavior in conflict</vt:lpstr>
      <vt:lpstr>Conflict Management Strategies</vt:lpstr>
      <vt:lpstr>Competition is the desire for a one-sided win.</vt:lpstr>
      <vt:lpstr>Cooperation is finding the most acceptable solution for both parties.</vt:lpstr>
      <vt:lpstr>Consensus as a means of conflict resolution</vt:lpstr>
      <vt:lpstr>The term "consensus" was introduced into scientific circulation by O. Comte, in whose writings it had two interpretations: </vt:lpstr>
      <vt:lpstr>Презентация PowerPoint</vt:lpstr>
      <vt:lpstr>Презентация PowerPoint</vt:lpstr>
      <vt:lpstr>Modern political science identifies the following ways and methods of conflict management. </vt:lpstr>
      <vt:lpstr>Презентация PowerPoint</vt:lpstr>
      <vt:lpstr>Презентация PowerPoint</vt:lpstr>
      <vt:lpstr>Презентация PowerPoint</vt:lpstr>
      <vt:lpstr>A system of conflict situation control can contribute to consensus in society. It includes: </vt:lpstr>
      <vt:lpstr>Презентация PowerPoint</vt:lpstr>
      <vt:lpstr>Compromise - the parties try to resolve the conflict by making mutual concessions.</vt:lpstr>
      <vt:lpstr>Withdrawal - the party does not cooperate with anyone to develop a solution .</vt:lpstr>
      <vt:lpstr>Accommodation is a strategy in which opponents do not defend their own interests.</vt:lpstr>
      <vt:lpstr>Rules of conduct in conflict situations</vt:lpstr>
      <vt:lpstr>Technologies of effective communication and rational behavior in conflict</vt:lpstr>
      <vt:lpstr>Rules for effective communication</vt:lpstr>
      <vt:lpstr>Rules for self-control of emotions</vt:lpstr>
      <vt:lpstr>Intrapersonal conflicts are conflicts in the inner world of a person</vt:lpstr>
      <vt:lpstr>Forms of manifestation of intrapersonal conflicts</vt:lpstr>
      <vt:lpstr>Methods for resolving intrapersonal conflicts</vt:lpstr>
      <vt:lpstr>Interpersonal conflicts</vt:lpstr>
      <vt:lpstr>Managing interpersonal conflicts</vt:lpstr>
      <vt:lpstr>Conflicts in the organization</vt:lpstr>
      <vt:lpstr>Conflicts in the organization</vt:lpstr>
      <vt:lpstr>Conflicts in the management sphere</vt:lpstr>
      <vt:lpstr>FORMS OF MANAGEMENT CONFLICTS</vt:lpstr>
      <vt:lpstr>Презентация PowerPoint</vt:lpstr>
    </vt:vector>
  </TitlesOfParts>
  <Company>MoBIL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Конфликты и способы их разрешения.</dc:title>
  <dc:creator>Admin</dc:creator>
  <cp:lastModifiedBy>Пользователь</cp:lastModifiedBy>
  <cp:revision>31</cp:revision>
  <dcterms:created xsi:type="dcterms:W3CDTF">2011-11-17T08:21:25Z</dcterms:created>
  <dcterms:modified xsi:type="dcterms:W3CDTF">2024-11-25T05:25:26Z</dcterms:modified>
</cp:coreProperties>
</file>